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7" r:id="rId11"/>
    <p:sldId id="268" r:id="rId12"/>
    <p:sldId id="265" r:id="rId13"/>
    <p:sldId id="271" r:id="rId14"/>
    <p:sldId id="266" r:id="rId15"/>
    <p:sldId id="272" r:id="rId16"/>
    <p:sldId id="273" r:id="rId17"/>
    <p:sldId id="274" r:id="rId18"/>
    <p:sldId id="269" r:id="rId19"/>
    <p:sldId id="270" r:id="rId20"/>
    <p:sldId id="275"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F10251EA-78C8-284D-9F74-FB1A7494EDFF}">
          <p14:sldIdLst>
            <p14:sldId id="256"/>
            <p14:sldId id="257"/>
            <p14:sldId id="258"/>
            <p14:sldId id="259"/>
            <p14:sldId id="260"/>
            <p14:sldId id="261"/>
            <p14:sldId id="262"/>
            <p14:sldId id="263"/>
            <p14:sldId id="264"/>
            <p14:sldId id="267"/>
            <p14:sldId id="268"/>
            <p14:sldId id="265"/>
            <p14:sldId id="271"/>
            <p14:sldId id="266"/>
            <p14:sldId id="272"/>
            <p14:sldId id="273"/>
            <p14:sldId id="274"/>
            <p14:sldId id="269"/>
            <p14:sldId id="270"/>
            <p14:sldId id="27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3"/>
    <p:restoredTop sz="94687"/>
  </p:normalViewPr>
  <p:slideViewPr>
    <p:cSldViewPr snapToGrid="0" snapToObjects="1">
      <p:cViewPr varScale="1">
        <p:scale>
          <a:sx n="117" d="100"/>
          <a:sy n="117" d="100"/>
        </p:scale>
        <p:origin x="108"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418984-4DF8-F869-CE1D-36FF31B58B17}"/>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07700825-5F4D-B587-5B4D-AD64EED374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6ACC90CA-D732-3029-341F-931668693467}"/>
              </a:ext>
            </a:extLst>
          </p:cNvPr>
          <p:cNvSpPr>
            <a:spLocks noGrp="1"/>
          </p:cNvSpPr>
          <p:nvPr>
            <p:ph type="dt" sz="half" idx="10"/>
          </p:nvPr>
        </p:nvSpPr>
        <p:spPr/>
        <p:txBody>
          <a:bodyPr/>
          <a:lstStyle/>
          <a:p>
            <a:fld id="{2D62C8C0-0A36-0649-A90F-5DFE04524A67}" type="datetimeFigureOut">
              <a:rPr kumimoji="1" lang="zh-CN" altLang="en-US" smtClean="0"/>
              <a:t>2024/1/11</a:t>
            </a:fld>
            <a:endParaRPr kumimoji="1" lang="zh-CN" altLang="en-US"/>
          </a:p>
        </p:txBody>
      </p:sp>
      <p:sp>
        <p:nvSpPr>
          <p:cNvPr id="5" name="页脚占位符 4">
            <a:extLst>
              <a:ext uri="{FF2B5EF4-FFF2-40B4-BE49-F238E27FC236}">
                <a16:creationId xmlns:a16="http://schemas.microsoft.com/office/drawing/2014/main" id="{E0D1E9CE-D652-029F-E450-0A17B9837982}"/>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C946B924-B0B6-4D6B-A649-F985A8D483AE}"/>
              </a:ext>
            </a:extLst>
          </p:cNvPr>
          <p:cNvSpPr>
            <a:spLocks noGrp="1"/>
          </p:cNvSpPr>
          <p:nvPr>
            <p:ph type="sldNum" sz="quarter" idx="12"/>
          </p:nvPr>
        </p:nvSpPr>
        <p:spPr/>
        <p:txBody>
          <a:bodyPr/>
          <a:lstStyle/>
          <a:p>
            <a:fld id="{D850D04A-3321-E645-8C27-62BB55B9F275}" type="slidenum">
              <a:rPr kumimoji="1" lang="zh-CN" altLang="en-US" smtClean="0"/>
              <a:t>‹#›</a:t>
            </a:fld>
            <a:endParaRPr kumimoji="1" lang="zh-CN" altLang="en-US"/>
          </a:p>
        </p:txBody>
      </p:sp>
    </p:spTree>
    <p:extLst>
      <p:ext uri="{BB962C8B-B14F-4D97-AF65-F5344CB8AC3E}">
        <p14:creationId xmlns:p14="http://schemas.microsoft.com/office/powerpoint/2010/main" val="1178837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65E9D6-D433-18AC-D375-DEF7092BA2D1}"/>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C76E3AA3-5C35-B9E1-5792-BB58FAD58604}"/>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FC732B7A-4955-7648-2761-8940064AD276}"/>
              </a:ext>
            </a:extLst>
          </p:cNvPr>
          <p:cNvSpPr>
            <a:spLocks noGrp="1"/>
          </p:cNvSpPr>
          <p:nvPr>
            <p:ph type="dt" sz="half" idx="10"/>
          </p:nvPr>
        </p:nvSpPr>
        <p:spPr/>
        <p:txBody>
          <a:bodyPr/>
          <a:lstStyle/>
          <a:p>
            <a:fld id="{2D62C8C0-0A36-0649-A90F-5DFE04524A67}" type="datetimeFigureOut">
              <a:rPr kumimoji="1" lang="zh-CN" altLang="en-US" smtClean="0"/>
              <a:t>2024/1/11</a:t>
            </a:fld>
            <a:endParaRPr kumimoji="1" lang="zh-CN" altLang="en-US"/>
          </a:p>
        </p:txBody>
      </p:sp>
      <p:sp>
        <p:nvSpPr>
          <p:cNvPr id="5" name="页脚占位符 4">
            <a:extLst>
              <a:ext uri="{FF2B5EF4-FFF2-40B4-BE49-F238E27FC236}">
                <a16:creationId xmlns:a16="http://schemas.microsoft.com/office/drawing/2014/main" id="{0EF4FC9F-164E-AC54-C680-4AE4B46EB9F5}"/>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B395D75C-888A-9889-372B-C6D00EF57CBE}"/>
              </a:ext>
            </a:extLst>
          </p:cNvPr>
          <p:cNvSpPr>
            <a:spLocks noGrp="1"/>
          </p:cNvSpPr>
          <p:nvPr>
            <p:ph type="sldNum" sz="quarter" idx="12"/>
          </p:nvPr>
        </p:nvSpPr>
        <p:spPr/>
        <p:txBody>
          <a:bodyPr/>
          <a:lstStyle/>
          <a:p>
            <a:fld id="{D850D04A-3321-E645-8C27-62BB55B9F275}" type="slidenum">
              <a:rPr kumimoji="1" lang="zh-CN" altLang="en-US" smtClean="0"/>
              <a:t>‹#›</a:t>
            </a:fld>
            <a:endParaRPr kumimoji="1" lang="zh-CN" altLang="en-US"/>
          </a:p>
        </p:txBody>
      </p:sp>
    </p:spTree>
    <p:extLst>
      <p:ext uri="{BB962C8B-B14F-4D97-AF65-F5344CB8AC3E}">
        <p14:creationId xmlns:p14="http://schemas.microsoft.com/office/powerpoint/2010/main" val="1729465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07BDE52-11BF-CD53-1A5A-F86AA1B4F7B6}"/>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DBC7C761-DF34-81E4-1A23-9B5E5674F286}"/>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7FFC9EE7-D4E3-5FA5-6292-5F69BC650077}"/>
              </a:ext>
            </a:extLst>
          </p:cNvPr>
          <p:cNvSpPr>
            <a:spLocks noGrp="1"/>
          </p:cNvSpPr>
          <p:nvPr>
            <p:ph type="dt" sz="half" idx="10"/>
          </p:nvPr>
        </p:nvSpPr>
        <p:spPr/>
        <p:txBody>
          <a:bodyPr/>
          <a:lstStyle/>
          <a:p>
            <a:fld id="{2D62C8C0-0A36-0649-A90F-5DFE04524A67}" type="datetimeFigureOut">
              <a:rPr kumimoji="1" lang="zh-CN" altLang="en-US" smtClean="0"/>
              <a:t>2024/1/11</a:t>
            </a:fld>
            <a:endParaRPr kumimoji="1" lang="zh-CN" altLang="en-US"/>
          </a:p>
        </p:txBody>
      </p:sp>
      <p:sp>
        <p:nvSpPr>
          <p:cNvPr id="5" name="页脚占位符 4">
            <a:extLst>
              <a:ext uri="{FF2B5EF4-FFF2-40B4-BE49-F238E27FC236}">
                <a16:creationId xmlns:a16="http://schemas.microsoft.com/office/drawing/2014/main" id="{3C9B2385-6433-840A-72D9-05A22B01CB0D}"/>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6BAACD3B-EBC0-351E-5D2F-210554D4861D}"/>
              </a:ext>
            </a:extLst>
          </p:cNvPr>
          <p:cNvSpPr>
            <a:spLocks noGrp="1"/>
          </p:cNvSpPr>
          <p:nvPr>
            <p:ph type="sldNum" sz="quarter" idx="12"/>
          </p:nvPr>
        </p:nvSpPr>
        <p:spPr/>
        <p:txBody>
          <a:bodyPr/>
          <a:lstStyle/>
          <a:p>
            <a:fld id="{D850D04A-3321-E645-8C27-62BB55B9F275}" type="slidenum">
              <a:rPr kumimoji="1" lang="zh-CN" altLang="en-US" smtClean="0"/>
              <a:t>‹#›</a:t>
            </a:fld>
            <a:endParaRPr kumimoji="1" lang="zh-CN" altLang="en-US"/>
          </a:p>
        </p:txBody>
      </p:sp>
    </p:spTree>
    <p:extLst>
      <p:ext uri="{BB962C8B-B14F-4D97-AF65-F5344CB8AC3E}">
        <p14:creationId xmlns:p14="http://schemas.microsoft.com/office/powerpoint/2010/main" val="3358286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3FEDF4-AFDA-153A-8836-7432A4C28EE3}"/>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976717C9-9E82-97A9-6D6F-7DCF263DAFDB}"/>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BB1E1430-9C45-6AA9-B94E-A420EDA14A3F}"/>
              </a:ext>
            </a:extLst>
          </p:cNvPr>
          <p:cNvSpPr>
            <a:spLocks noGrp="1"/>
          </p:cNvSpPr>
          <p:nvPr>
            <p:ph type="dt" sz="half" idx="10"/>
          </p:nvPr>
        </p:nvSpPr>
        <p:spPr/>
        <p:txBody>
          <a:bodyPr/>
          <a:lstStyle/>
          <a:p>
            <a:fld id="{2D62C8C0-0A36-0649-A90F-5DFE04524A67}" type="datetimeFigureOut">
              <a:rPr kumimoji="1" lang="zh-CN" altLang="en-US" smtClean="0"/>
              <a:t>2024/1/11</a:t>
            </a:fld>
            <a:endParaRPr kumimoji="1" lang="zh-CN" altLang="en-US"/>
          </a:p>
        </p:txBody>
      </p:sp>
      <p:sp>
        <p:nvSpPr>
          <p:cNvPr id="5" name="页脚占位符 4">
            <a:extLst>
              <a:ext uri="{FF2B5EF4-FFF2-40B4-BE49-F238E27FC236}">
                <a16:creationId xmlns:a16="http://schemas.microsoft.com/office/drawing/2014/main" id="{6E235767-6361-0F4D-65A4-4872BD33402B}"/>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A247DA94-7148-B3F8-834F-B77A98515776}"/>
              </a:ext>
            </a:extLst>
          </p:cNvPr>
          <p:cNvSpPr>
            <a:spLocks noGrp="1"/>
          </p:cNvSpPr>
          <p:nvPr>
            <p:ph type="sldNum" sz="quarter" idx="12"/>
          </p:nvPr>
        </p:nvSpPr>
        <p:spPr/>
        <p:txBody>
          <a:bodyPr/>
          <a:lstStyle/>
          <a:p>
            <a:fld id="{D850D04A-3321-E645-8C27-62BB55B9F275}" type="slidenum">
              <a:rPr kumimoji="1" lang="zh-CN" altLang="en-US" smtClean="0"/>
              <a:t>‹#›</a:t>
            </a:fld>
            <a:endParaRPr kumimoji="1" lang="zh-CN" altLang="en-US"/>
          </a:p>
        </p:txBody>
      </p:sp>
    </p:spTree>
    <p:extLst>
      <p:ext uri="{BB962C8B-B14F-4D97-AF65-F5344CB8AC3E}">
        <p14:creationId xmlns:p14="http://schemas.microsoft.com/office/powerpoint/2010/main" val="112094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51DB07-F75C-41D1-2A8E-5C05C854C1F4}"/>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37188743-3555-B4D0-5425-4B48713D32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63CE1EC8-9755-D0A9-2807-2291E08BEECC}"/>
              </a:ext>
            </a:extLst>
          </p:cNvPr>
          <p:cNvSpPr>
            <a:spLocks noGrp="1"/>
          </p:cNvSpPr>
          <p:nvPr>
            <p:ph type="dt" sz="half" idx="10"/>
          </p:nvPr>
        </p:nvSpPr>
        <p:spPr/>
        <p:txBody>
          <a:bodyPr/>
          <a:lstStyle/>
          <a:p>
            <a:fld id="{2D62C8C0-0A36-0649-A90F-5DFE04524A67}" type="datetimeFigureOut">
              <a:rPr kumimoji="1" lang="zh-CN" altLang="en-US" smtClean="0"/>
              <a:t>2024/1/11</a:t>
            </a:fld>
            <a:endParaRPr kumimoji="1" lang="zh-CN" altLang="en-US"/>
          </a:p>
        </p:txBody>
      </p:sp>
      <p:sp>
        <p:nvSpPr>
          <p:cNvPr id="5" name="页脚占位符 4">
            <a:extLst>
              <a:ext uri="{FF2B5EF4-FFF2-40B4-BE49-F238E27FC236}">
                <a16:creationId xmlns:a16="http://schemas.microsoft.com/office/drawing/2014/main" id="{18EF5D47-5ACC-0B99-21C9-DBD0AB0E6824}"/>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0E6137FF-81A8-B8A1-5808-980707B2B8FA}"/>
              </a:ext>
            </a:extLst>
          </p:cNvPr>
          <p:cNvSpPr>
            <a:spLocks noGrp="1"/>
          </p:cNvSpPr>
          <p:nvPr>
            <p:ph type="sldNum" sz="quarter" idx="12"/>
          </p:nvPr>
        </p:nvSpPr>
        <p:spPr/>
        <p:txBody>
          <a:bodyPr/>
          <a:lstStyle/>
          <a:p>
            <a:fld id="{D850D04A-3321-E645-8C27-62BB55B9F275}" type="slidenum">
              <a:rPr kumimoji="1" lang="zh-CN" altLang="en-US" smtClean="0"/>
              <a:t>‹#›</a:t>
            </a:fld>
            <a:endParaRPr kumimoji="1" lang="zh-CN" altLang="en-US"/>
          </a:p>
        </p:txBody>
      </p:sp>
    </p:spTree>
    <p:extLst>
      <p:ext uri="{BB962C8B-B14F-4D97-AF65-F5344CB8AC3E}">
        <p14:creationId xmlns:p14="http://schemas.microsoft.com/office/powerpoint/2010/main" val="415881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35A68D-00B3-6223-1B32-3F6F439D3D2B}"/>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AC4885E6-3AAE-7EC1-A96E-CE8C112F0DE7}"/>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2C00224B-B734-E5D4-3779-7B75B802520B}"/>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25A7C12B-48EA-1AA7-A425-26160F7F9F8C}"/>
              </a:ext>
            </a:extLst>
          </p:cNvPr>
          <p:cNvSpPr>
            <a:spLocks noGrp="1"/>
          </p:cNvSpPr>
          <p:nvPr>
            <p:ph type="dt" sz="half" idx="10"/>
          </p:nvPr>
        </p:nvSpPr>
        <p:spPr/>
        <p:txBody>
          <a:bodyPr/>
          <a:lstStyle/>
          <a:p>
            <a:fld id="{2D62C8C0-0A36-0649-A90F-5DFE04524A67}" type="datetimeFigureOut">
              <a:rPr kumimoji="1" lang="zh-CN" altLang="en-US" smtClean="0"/>
              <a:t>2024/1/11</a:t>
            </a:fld>
            <a:endParaRPr kumimoji="1" lang="zh-CN" altLang="en-US"/>
          </a:p>
        </p:txBody>
      </p:sp>
      <p:sp>
        <p:nvSpPr>
          <p:cNvPr id="6" name="页脚占位符 5">
            <a:extLst>
              <a:ext uri="{FF2B5EF4-FFF2-40B4-BE49-F238E27FC236}">
                <a16:creationId xmlns:a16="http://schemas.microsoft.com/office/drawing/2014/main" id="{72853596-E58E-A772-31BA-DB5D7C278F77}"/>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7FA61246-552A-1B3E-0FB0-323988CA06A1}"/>
              </a:ext>
            </a:extLst>
          </p:cNvPr>
          <p:cNvSpPr>
            <a:spLocks noGrp="1"/>
          </p:cNvSpPr>
          <p:nvPr>
            <p:ph type="sldNum" sz="quarter" idx="12"/>
          </p:nvPr>
        </p:nvSpPr>
        <p:spPr/>
        <p:txBody>
          <a:bodyPr/>
          <a:lstStyle/>
          <a:p>
            <a:fld id="{D850D04A-3321-E645-8C27-62BB55B9F275}" type="slidenum">
              <a:rPr kumimoji="1" lang="zh-CN" altLang="en-US" smtClean="0"/>
              <a:t>‹#›</a:t>
            </a:fld>
            <a:endParaRPr kumimoji="1" lang="zh-CN" altLang="en-US"/>
          </a:p>
        </p:txBody>
      </p:sp>
    </p:spTree>
    <p:extLst>
      <p:ext uri="{BB962C8B-B14F-4D97-AF65-F5344CB8AC3E}">
        <p14:creationId xmlns:p14="http://schemas.microsoft.com/office/powerpoint/2010/main" val="3571055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3EF9A3-04A0-57D1-8E00-263B532D47C6}"/>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D478ACE2-8FF4-38FE-1FAB-329AE242CC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F5341396-F0A7-0BB9-F6FD-AB034DE4F5B0}"/>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9ED23CBF-03D6-825A-0FAB-1F6469CCE4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FCEE20B7-2559-2B6C-E0E9-183B8B186E73}"/>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DA17FABE-49EB-842A-937A-430EFDFE5084}"/>
              </a:ext>
            </a:extLst>
          </p:cNvPr>
          <p:cNvSpPr>
            <a:spLocks noGrp="1"/>
          </p:cNvSpPr>
          <p:nvPr>
            <p:ph type="dt" sz="half" idx="10"/>
          </p:nvPr>
        </p:nvSpPr>
        <p:spPr/>
        <p:txBody>
          <a:bodyPr/>
          <a:lstStyle/>
          <a:p>
            <a:fld id="{2D62C8C0-0A36-0649-A90F-5DFE04524A67}" type="datetimeFigureOut">
              <a:rPr kumimoji="1" lang="zh-CN" altLang="en-US" smtClean="0"/>
              <a:t>2024/1/11</a:t>
            </a:fld>
            <a:endParaRPr kumimoji="1" lang="zh-CN" altLang="en-US"/>
          </a:p>
        </p:txBody>
      </p:sp>
      <p:sp>
        <p:nvSpPr>
          <p:cNvPr id="8" name="页脚占位符 7">
            <a:extLst>
              <a:ext uri="{FF2B5EF4-FFF2-40B4-BE49-F238E27FC236}">
                <a16:creationId xmlns:a16="http://schemas.microsoft.com/office/drawing/2014/main" id="{B1967F06-8E1B-8BD3-5541-4455822DF7FE}"/>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1F725451-BC85-7907-1D78-4259CDAD0EE7}"/>
              </a:ext>
            </a:extLst>
          </p:cNvPr>
          <p:cNvSpPr>
            <a:spLocks noGrp="1"/>
          </p:cNvSpPr>
          <p:nvPr>
            <p:ph type="sldNum" sz="quarter" idx="12"/>
          </p:nvPr>
        </p:nvSpPr>
        <p:spPr/>
        <p:txBody>
          <a:bodyPr/>
          <a:lstStyle/>
          <a:p>
            <a:fld id="{D850D04A-3321-E645-8C27-62BB55B9F275}" type="slidenum">
              <a:rPr kumimoji="1" lang="zh-CN" altLang="en-US" smtClean="0"/>
              <a:t>‹#›</a:t>
            </a:fld>
            <a:endParaRPr kumimoji="1" lang="zh-CN" altLang="en-US"/>
          </a:p>
        </p:txBody>
      </p:sp>
    </p:spTree>
    <p:extLst>
      <p:ext uri="{BB962C8B-B14F-4D97-AF65-F5344CB8AC3E}">
        <p14:creationId xmlns:p14="http://schemas.microsoft.com/office/powerpoint/2010/main" val="2424530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8962ED-D944-6BED-1D88-9BCEF8F1A13C}"/>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F9026DA3-872A-D31F-317C-70B3737D73DA}"/>
              </a:ext>
            </a:extLst>
          </p:cNvPr>
          <p:cNvSpPr>
            <a:spLocks noGrp="1"/>
          </p:cNvSpPr>
          <p:nvPr>
            <p:ph type="dt" sz="half" idx="10"/>
          </p:nvPr>
        </p:nvSpPr>
        <p:spPr/>
        <p:txBody>
          <a:bodyPr/>
          <a:lstStyle/>
          <a:p>
            <a:fld id="{2D62C8C0-0A36-0649-A90F-5DFE04524A67}" type="datetimeFigureOut">
              <a:rPr kumimoji="1" lang="zh-CN" altLang="en-US" smtClean="0"/>
              <a:t>2024/1/11</a:t>
            </a:fld>
            <a:endParaRPr kumimoji="1" lang="zh-CN" altLang="en-US"/>
          </a:p>
        </p:txBody>
      </p:sp>
      <p:sp>
        <p:nvSpPr>
          <p:cNvPr id="4" name="页脚占位符 3">
            <a:extLst>
              <a:ext uri="{FF2B5EF4-FFF2-40B4-BE49-F238E27FC236}">
                <a16:creationId xmlns:a16="http://schemas.microsoft.com/office/drawing/2014/main" id="{25C2E4E0-D2C5-8A81-FD46-8632909F0E31}"/>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5D190A40-E9B6-BB2F-D6B7-F6C888BC2989}"/>
              </a:ext>
            </a:extLst>
          </p:cNvPr>
          <p:cNvSpPr>
            <a:spLocks noGrp="1"/>
          </p:cNvSpPr>
          <p:nvPr>
            <p:ph type="sldNum" sz="quarter" idx="12"/>
          </p:nvPr>
        </p:nvSpPr>
        <p:spPr/>
        <p:txBody>
          <a:bodyPr/>
          <a:lstStyle/>
          <a:p>
            <a:fld id="{D850D04A-3321-E645-8C27-62BB55B9F275}" type="slidenum">
              <a:rPr kumimoji="1" lang="zh-CN" altLang="en-US" smtClean="0"/>
              <a:t>‹#›</a:t>
            </a:fld>
            <a:endParaRPr kumimoji="1" lang="zh-CN" altLang="en-US"/>
          </a:p>
        </p:txBody>
      </p:sp>
    </p:spTree>
    <p:extLst>
      <p:ext uri="{BB962C8B-B14F-4D97-AF65-F5344CB8AC3E}">
        <p14:creationId xmlns:p14="http://schemas.microsoft.com/office/powerpoint/2010/main" val="1890656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D9692FE-1C2A-BA93-D504-1AD4BE047B78}"/>
              </a:ext>
            </a:extLst>
          </p:cNvPr>
          <p:cNvSpPr>
            <a:spLocks noGrp="1"/>
          </p:cNvSpPr>
          <p:nvPr>
            <p:ph type="dt" sz="half" idx="10"/>
          </p:nvPr>
        </p:nvSpPr>
        <p:spPr/>
        <p:txBody>
          <a:bodyPr/>
          <a:lstStyle/>
          <a:p>
            <a:fld id="{2D62C8C0-0A36-0649-A90F-5DFE04524A67}" type="datetimeFigureOut">
              <a:rPr kumimoji="1" lang="zh-CN" altLang="en-US" smtClean="0"/>
              <a:t>2024/1/11</a:t>
            </a:fld>
            <a:endParaRPr kumimoji="1" lang="zh-CN" altLang="en-US"/>
          </a:p>
        </p:txBody>
      </p:sp>
      <p:sp>
        <p:nvSpPr>
          <p:cNvPr id="3" name="页脚占位符 2">
            <a:extLst>
              <a:ext uri="{FF2B5EF4-FFF2-40B4-BE49-F238E27FC236}">
                <a16:creationId xmlns:a16="http://schemas.microsoft.com/office/drawing/2014/main" id="{364EE04A-ECCB-926D-3884-5A7633C997EC}"/>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61C426C9-1457-6544-A977-CF1C4E993BD5}"/>
              </a:ext>
            </a:extLst>
          </p:cNvPr>
          <p:cNvSpPr>
            <a:spLocks noGrp="1"/>
          </p:cNvSpPr>
          <p:nvPr>
            <p:ph type="sldNum" sz="quarter" idx="12"/>
          </p:nvPr>
        </p:nvSpPr>
        <p:spPr/>
        <p:txBody>
          <a:bodyPr/>
          <a:lstStyle/>
          <a:p>
            <a:fld id="{D850D04A-3321-E645-8C27-62BB55B9F275}" type="slidenum">
              <a:rPr kumimoji="1" lang="zh-CN" altLang="en-US" smtClean="0"/>
              <a:t>‹#›</a:t>
            </a:fld>
            <a:endParaRPr kumimoji="1" lang="zh-CN" altLang="en-US"/>
          </a:p>
        </p:txBody>
      </p:sp>
    </p:spTree>
    <p:extLst>
      <p:ext uri="{BB962C8B-B14F-4D97-AF65-F5344CB8AC3E}">
        <p14:creationId xmlns:p14="http://schemas.microsoft.com/office/powerpoint/2010/main" val="3995972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75FA59-9AB6-4DA5-5DAB-7458C6025B70}"/>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FCF15A2F-1DCB-093C-FFBB-ABD5C992A5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561A018E-6B43-6F4F-1E9A-A6BD492951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38325975-CDC0-57BA-7EEA-2C23F891B2DC}"/>
              </a:ext>
            </a:extLst>
          </p:cNvPr>
          <p:cNvSpPr>
            <a:spLocks noGrp="1"/>
          </p:cNvSpPr>
          <p:nvPr>
            <p:ph type="dt" sz="half" idx="10"/>
          </p:nvPr>
        </p:nvSpPr>
        <p:spPr/>
        <p:txBody>
          <a:bodyPr/>
          <a:lstStyle/>
          <a:p>
            <a:fld id="{2D62C8C0-0A36-0649-A90F-5DFE04524A67}" type="datetimeFigureOut">
              <a:rPr kumimoji="1" lang="zh-CN" altLang="en-US" smtClean="0"/>
              <a:t>2024/1/11</a:t>
            </a:fld>
            <a:endParaRPr kumimoji="1" lang="zh-CN" altLang="en-US"/>
          </a:p>
        </p:txBody>
      </p:sp>
      <p:sp>
        <p:nvSpPr>
          <p:cNvPr id="6" name="页脚占位符 5">
            <a:extLst>
              <a:ext uri="{FF2B5EF4-FFF2-40B4-BE49-F238E27FC236}">
                <a16:creationId xmlns:a16="http://schemas.microsoft.com/office/drawing/2014/main" id="{0F9FE367-9CE3-5651-C6F6-502614234B40}"/>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F152D5E1-739F-2F98-E0F1-8578CC1642E1}"/>
              </a:ext>
            </a:extLst>
          </p:cNvPr>
          <p:cNvSpPr>
            <a:spLocks noGrp="1"/>
          </p:cNvSpPr>
          <p:nvPr>
            <p:ph type="sldNum" sz="quarter" idx="12"/>
          </p:nvPr>
        </p:nvSpPr>
        <p:spPr/>
        <p:txBody>
          <a:bodyPr/>
          <a:lstStyle/>
          <a:p>
            <a:fld id="{D850D04A-3321-E645-8C27-62BB55B9F275}" type="slidenum">
              <a:rPr kumimoji="1" lang="zh-CN" altLang="en-US" smtClean="0"/>
              <a:t>‹#›</a:t>
            </a:fld>
            <a:endParaRPr kumimoji="1" lang="zh-CN" altLang="en-US"/>
          </a:p>
        </p:txBody>
      </p:sp>
    </p:spTree>
    <p:extLst>
      <p:ext uri="{BB962C8B-B14F-4D97-AF65-F5344CB8AC3E}">
        <p14:creationId xmlns:p14="http://schemas.microsoft.com/office/powerpoint/2010/main" val="2895456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41AE80-2646-F818-B391-D95FD91ECF2E}"/>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3469265F-6DEB-D25D-E399-C52C5D2989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D3BA155B-4D9E-6201-BAA5-D4463F749F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FDE87338-10C7-027F-D250-10868B623C7A}"/>
              </a:ext>
            </a:extLst>
          </p:cNvPr>
          <p:cNvSpPr>
            <a:spLocks noGrp="1"/>
          </p:cNvSpPr>
          <p:nvPr>
            <p:ph type="dt" sz="half" idx="10"/>
          </p:nvPr>
        </p:nvSpPr>
        <p:spPr/>
        <p:txBody>
          <a:bodyPr/>
          <a:lstStyle/>
          <a:p>
            <a:fld id="{2D62C8C0-0A36-0649-A90F-5DFE04524A67}" type="datetimeFigureOut">
              <a:rPr kumimoji="1" lang="zh-CN" altLang="en-US" smtClean="0"/>
              <a:t>2024/1/11</a:t>
            </a:fld>
            <a:endParaRPr kumimoji="1" lang="zh-CN" altLang="en-US"/>
          </a:p>
        </p:txBody>
      </p:sp>
      <p:sp>
        <p:nvSpPr>
          <p:cNvPr id="6" name="页脚占位符 5">
            <a:extLst>
              <a:ext uri="{FF2B5EF4-FFF2-40B4-BE49-F238E27FC236}">
                <a16:creationId xmlns:a16="http://schemas.microsoft.com/office/drawing/2014/main" id="{E87EC361-1A53-1EE4-7A6E-74061ABBCB1B}"/>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EC8A99AD-DD87-9277-D39D-E032711D2E9C}"/>
              </a:ext>
            </a:extLst>
          </p:cNvPr>
          <p:cNvSpPr>
            <a:spLocks noGrp="1"/>
          </p:cNvSpPr>
          <p:nvPr>
            <p:ph type="sldNum" sz="quarter" idx="12"/>
          </p:nvPr>
        </p:nvSpPr>
        <p:spPr/>
        <p:txBody>
          <a:bodyPr/>
          <a:lstStyle/>
          <a:p>
            <a:fld id="{D850D04A-3321-E645-8C27-62BB55B9F275}" type="slidenum">
              <a:rPr kumimoji="1" lang="zh-CN" altLang="en-US" smtClean="0"/>
              <a:t>‹#›</a:t>
            </a:fld>
            <a:endParaRPr kumimoji="1" lang="zh-CN" altLang="en-US"/>
          </a:p>
        </p:txBody>
      </p:sp>
    </p:spTree>
    <p:extLst>
      <p:ext uri="{BB962C8B-B14F-4D97-AF65-F5344CB8AC3E}">
        <p14:creationId xmlns:p14="http://schemas.microsoft.com/office/powerpoint/2010/main" val="3633851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E1E271FD-96DD-CFBF-7F2E-83E2D0140C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21C4C9A4-C141-52B7-5369-BD22A52C2E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36677F8E-AFF8-2293-5E6C-5B3577B869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62C8C0-0A36-0649-A90F-5DFE04524A67}" type="datetimeFigureOut">
              <a:rPr kumimoji="1" lang="zh-CN" altLang="en-US" smtClean="0"/>
              <a:t>2024/1/11</a:t>
            </a:fld>
            <a:endParaRPr kumimoji="1" lang="zh-CN" altLang="en-US"/>
          </a:p>
        </p:txBody>
      </p:sp>
      <p:sp>
        <p:nvSpPr>
          <p:cNvPr id="5" name="页脚占位符 4">
            <a:extLst>
              <a:ext uri="{FF2B5EF4-FFF2-40B4-BE49-F238E27FC236}">
                <a16:creationId xmlns:a16="http://schemas.microsoft.com/office/drawing/2014/main" id="{731D7D14-DDEF-0581-3013-0FE4D036C2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438C8D6D-B9D5-AF99-A1B7-BFDD27D19C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0D04A-3321-E645-8C27-62BB55B9F275}" type="slidenum">
              <a:rPr kumimoji="1" lang="zh-CN" altLang="en-US" smtClean="0"/>
              <a:t>‹#›</a:t>
            </a:fld>
            <a:endParaRPr kumimoji="1" lang="zh-CN" altLang="en-US"/>
          </a:p>
        </p:txBody>
      </p:sp>
    </p:spTree>
    <p:extLst>
      <p:ext uri="{BB962C8B-B14F-4D97-AF65-F5344CB8AC3E}">
        <p14:creationId xmlns:p14="http://schemas.microsoft.com/office/powerpoint/2010/main" val="1080029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data.people.com.c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D1F56B-DBED-D6EA-9EA0-CC2614FF3F7C}"/>
              </a:ext>
            </a:extLst>
          </p:cNvPr>
          <p:cNvSpPr>
            <a:spLocks noGrp="1"/>
          </p:cNvSpPr>
          <p:nvPr>
            <p:ph type="ctrTitle"/>
          </p:nvPr>
        </p:nvSpPr>
        <p:spPr>
          <a:xfrm>
            <a:off x="478221" y="1986455"/>
            <a:ext cx="11235558" cy="1145135"/>
          </a:xfrm>
        </p:spPr>
        <p:txBody>
          <a:bodyPr>
            <a:normAutofit/>
          </a:bodyPr>
          <a:lstStyle/>
          <a:p>
            <a:r>
              <a:rPr kumimoji="1" lang="zh-CN" altLang="en-US" sz="3600" dirty="0">
                <a:latin typeface="MS Gothic" panose="020B0609070205080204" pitchFamily="49" charset="-128"/>
                <a:ea typeface="MS Gothic" panose="020B0609070205080204" pitchFamily="49" charset="-128"/>
              </a:rPr>
              <a:t>中国の対外広報の役割と手法</a:t>
            </a:r>
            <a:br>
              <a:rPr kumimoji="1" lang="en-US" altLang="zh-CN" sz="3600" dirty="0">
                <a:latin typeface="MS Gothic" panose="020B0609070205080204" pitchFamily="49" charset="-128"/>
                <a:ea typeface="MS Gothic" panose="020B0609070205080204" pitchFamily="49" charset="-128"/>
              </a:rPr>
            </a:br>
            <a:r>
              <a:rPr kumimoji="1" lang="zh-CN" altLang="en-US" sz="3600" dirty="0">
                <a:latin typeface="MS Gothic" panose="020B0609070205080204" pitchFamily="49" charset="-128"/>
                <a:ea typeface="MS Gothic" panose="020B0609070205080204" pitchFamily="49" charset="-128"/>
              </a:rPr>
              <a:t>ー外交部報道官システムとメディアの協業を中心に</a:t>
            </a:r>
          </a:p>
        </p:txBody>
      </p:sp>
      <p:sp>
        <p:nvSpPr>
          <p:cNvPr id="3" name="副标题 2">
            <a:extLst>
              <a:ext uri="{FF2B5EF4-FFF2-40B4-BE49-F238E27FC236}">
                <a16:creationId xmlns:a16="http://schemas.microsoft.com/office/drawing/2014/main" id="{B0358B77-FA32-ED5E-F7A2-9E460778CE17}"/>
              </a:ext>
            </a:extLst>
          </p:cNvPr>
          <p:cNvSpPr>
            <a:spLocks noGrp="1"/>
          </p:cNvSpPr>
          <p:nvPr>
            <p:ph type="subTitle" idx="1"/>
          </p:nvPr>
        </p:nvSpPr>
        <p:spPr>
          <a:xfrm>
            <a:off x="1019503" y="4222148"/>
            <a:ext cx="9648497" cy="1655762"/>
          </a:xfrm>
        </p:spPr>
        <p:txBody>
          <a:bodyPr/>
          <a:lstStyle/>
          <a:p>
            <a:pPr algn="r"/>
            <a:r>
              <a:rPr kumimoji="1" lang="en-US" altLang="zh-CN" dirty="0">
                <a:latin typeface="MS Gothic" panose="020B0609070205080204" pitchFamily="49" charset="-128"/>
                <a:ea typeface="MS Gothic" panose="020B0609070205080204" pitchFamily="49" charset="-128"/>
              </a:rPr>
              <a:t>INAF</a:t>
            </a:r>
            <a:r>
              <a:rPr kumimoji="1" lang="zh-CN" altLang="en-US" dirty="0">
                <a:latin typeface="MS Gothic" panose="020B0609070205080204" pitchFamily="49" charset="-128"/>
                <a:ea typeface="MS Gothic" panose="020B0609070205080204" pitchFamily="49" charset="-128"/>
              </a:rPr>
              <a:t>研究員</a:t>
            </a:r>
            <a:endParaRPr kumimoji="1" lang="en-US" altLang="zh-CN" dirty="0">
              <a:latin typeface="MS Gothic" panose="020B0609070205080204" pitchFamily="49" charset="-128"/>
              <a:ea typeface="MS Gothic" panose="020B0609070205080204" pitchFamily="49" charset="-128"/>
            </a:endParaRPr>
          </a:p>
          <a:p>
            <a:pPr algn="r"/>
            <a:r>
              <a:rPr kumimoji="1" lang="zh-CN" altLang="en-US" dirty="0">
                <a:latin typeface="MS Gothic" panose="020B0609070205080204" pitchFamily="49" charset="-128"/>
                <a:ea typeface="MS Gothic" panose="020B0609070205080204" pitchFamily="49" charset="-128"/>
              </a:rPr>
              <a:t>早稲田大学アジア太平洋研究科博士後期課程（予定）</a:t>
            </a:r>
            <a:endParaRPr kumimoji="1" lang="en-US" altLang="zh-CN" dirty="0">
              <a:latin typeface="MS Gothic" panose="020B0609070205080204" pitchFamily="49" charset="-128"/>
              <a:ea typeface="MS Gothic" panose="020B0609070205080204" pitchFamily="49" charset="-128"/>
            </a:endParaRPr>
          </a:p>
          <a:p>
            <a:pPr algn="r"/>
            <a:r>
              <a:rPr kumimoji="1" lang="zh-CN" altLang="en-US" dirty="0">
                <a:latin typeface="MS Gothic" panose="020B0609070205080204" pitchFamily="49" charset="-128"/>
                <a:ea typeface="MS Gothic" panose="020B0609070205080204" pitchFamily="49" charset="-128"/>
              </a:rPr>
              <a:t>安</a:t>
            </a:r>
            <a:r>
              <a:rPr kumimoji="1" lang="en-US" altLang="zh-CN" dirty="0">
                <a:latin typeface="MS Gothic" panose="020B0609070205080204" pitchFamily="49" charset="-128"/>
                <a:ea typeface="MS Gothic" panose="020B0609070205080204" pitchFamily="49" charset="-128"/>
              </a:rPr>
              <a:t> </a:t>
            </a:r>
            <a:r>
              <a:rPr kumimoji="1" lang="zh-CN" altLang="en-US" dirty="0">
                <a:latin typeface="MS Gothic" panose="020B0609070205080204" pitchFamily="49" charset="-128"/>
                <a:ea typeface="MS Gothic" panose="020B0609070205080204" pitchFamily="49" charset="-128"/>
              </a:rPr>
              <a:t>家宇</a:t>
            </a:r>
          </a:p>
        </p:txBody>
      </p:sp>
    </p:spTree>
    <p:extLst>
      <p:ext uri="{BB962C8B-B14F-4D97-AF65-F5344CB8AC3E}">
        <p14:creationId xmlns:p14="http://schemas.microsoft.com/office/powerpoint/2010/main" val="1650274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30D527-3281-B1AF-A27E-095A33DFE488}"/>
              </a:ext>
            </a:extLst>
          </p:cNvPr>
          <p:cNvSpPr>
            <a:spLocks noGrp="1"/>
          </p:cNvSpPr>
          <p:nvPr>
            <p:ph type="title"/>
          </p:nvPr>
        </p:nvSpPr>
        <p:spPr>
          <a:xfrm>
            <a:off x="470337" y="165428"/>
            <a:ext cx="10515600" cy="685909"/>
          </a:xfrm>
        </p:spPr>
        <p:txBody>
          <a:bodyPr>
            <a:normAutofit/>
          </a:bodyPr>
          <a:lstStyle/>
          <a:p>
            <a:r>
              <a:rPr kumimoji="1" lang="en-US" altLang="zh-CN" sz="3200" dirty="0">
                <a:latin typeface="MS Gothic" panose="020B0609070205080204" pitchFamily="49" charset="-128"/>
                <a:ea typeface="MS Gothic" panose="020B0609070205080204" pitchFamily="49" charset="-128"/>
              </a:rPr>
              <a:t>5.</a:t>
            </a:r>
            <a:r>
              <a:rPr kumimoji="1" lang="zh-CN" altLang="en-US" sz="3200" dirty="0">
                <a:latin typeface="MS Gothic" panose="020B0609070205080204" pitchFamily="49" charset="-128"/>
                <a:ea typeface="MS Gothic" panose="020B0609070205080204" pitchFamily="49" charset="-128"/>
              </a:rPr>
              <a:t>事例分析</a:t>
            </a:r>
            <a:r>
              <a:rPr kumimoji="1" lang="en-US" altLang="zh-CN" sz="3200" dirty="0">
                <a:latin typeface="MS Gothic" panose="020B0609070205080204" pitchFamily="49" charset="-128"/>
                <a:ea typeface="MS Gothic" panose="020B0609070205080204" pitchFamily="49" charset="-128"/>
              </a:rPr>
              <a:t>(SARS)</a:t>
            </a:r>
            <a:endParaRPr kumimoji="1" lang="zh-CN" altLang="en-US" sz="3200" dirty="0">
              <a:latin typeface="MS Gothic" panose="020B0609070205080204" pitchFamily="49" charset="-128"/>
              <a:ea typeface="MS Gothic" panose="020B0609070205080204" pitchFamily="49" charset="-128"/>
            </a:endParaRPr>
          </a:p>
        </p:txBody>
      </p:sp>
      <p:sp>
        <p:nvSpPr>
          <p:cNvPr id="4" name="文本框 3">
            <a:extLst>
              <a:ext uri="{FF2B5EF4-FFF2-40B4-BE49-F238E27FC236}">
                <a16:creationId xmlns:a16="http://schemas.microsoft.com/office/drawing/2014/main" id="{9831B041-8341-9910-A9A3-43FF1B0E39B1}"/>
              </a:ext>
            </a:extLst>
          </p:cNvPr>
          <p:cNvSpPr txBox="1"/>
          <p:nvPr/>
        </p:nvSpPr>
        <p:spPr>
          <a:xfrm>
            <a:off x="470337" y="851337"/>
            <a:ext cx="4679764" cy="5509200"/>
          </a:xfrm>
          <a:prstGeom prst="rect">
            <a:avLst/>
          </a:prstGeom>
          <a:noFill/>
        </p:spPr>
        <p:txBody>
          <a:bodyPr wrap="square" rtlCol="0">
            <a:spAutoFit/>
          </a:bodyPr>
          <a:lstStyle/>
          <a:p>
            <a:r>
              <a:rPr kumimoji="1" lang="zh-CN" altLang="en-US" sz="1600" dirty="0">
                <a:latin typeface="MS Gothic" panose="020B0609070205080204" pitchFamily="49" charset="-128"/>
                <a:ea typeface="MS Gothic" panose="020B0609070205080204" pitchFamily="49" charset="-128"/>
              </a:rPr>
              <a:t>考察期間：</a:t>
            </a:r>
            <a:r>
              <a:rPr kumimoji="1" lang="en-US" altLang="zh-CN" sz="1600" dirty="0">
                <a:latin typeface="MS Gothic" panose="020B0609070205080204" pitchFamily="49" charset="-128"/>
                <a:ea typeface="MS Gothic" panose="020B0609070205080204" pitchFamily="49" charset="-128"/>
              </a:rPr>
              <a:t>2003</a:t>
            </a:r>
            <a:r>
              <a:rPr kumimoji="1" lang="zh-CN" altLang="en-US" sz="1600" dirty="0">
                <a:latin typeface="MS Gothic" panose="020B0609070205080204" pitchFamily="49" charset="-128"/>
                <a:ea typeface="MS Gothic" panose="020B0609070205080204" pitchFamily="49" charset="-128"/>
              </a:rPr>
              <a:t>年</a:t>
            </a:r>
            <a:r>
              <a:rPr kumimoji="1" lang="en-US" altLang="zh-CN" sz="1600" dirty="0">
                <a:latin typeface="MS Gothic" panose="020B0609070205080204" pitchFamily="49" charset="-128"/>
                <a:ea typeface="MS Gothic" panose="020B0609070205080204" pitchFamily="49" charset="-128"/>
              </a:rPr>
              <a:t>2</a:t>
            </a:r>
            <a:r>
              <a:rPr kumimoji="1" lang="zh-CN" altLang="en-US" sz="1600" dirty="0">
                <a:latin typeface="MS Gothic" panose="020B0609070205080204" pitchFamily="49" charset="-128"/>
                <a:ea typeface="MS Gothic" panose="020B0609070205080204" pitchFamily="49" charset="-128"/>
              </a:rPr>
              <a:t>月</a:t>
            </a:r>
            <a:r>
              <a:rPr kumimoji="1" lang="en-US" altLang="zh-CN" sz="1600" dirty="0">
                <a:latin typeface="MS Gothic" panose="020B0609070205080204" pitchFamily="49" charset="-128"/>
                <a:ea typeface="MS Gothic" panose="020B0609070205080204" pitchFamily="49" charset="-128"/>
              </a:rPr>
              <a:t>18</a:t>
            </a:r>
            <a:r>
              <a:rPr kumimoji="1" lang="zh-CN" altLang="en-US" sz="1600" dirty="0">
                <a:latin typeface="MS Gothic" panose="020B0609070205080204" pitchFamily="49" charset="-128"/>
                <a:ea typeface="MS Gothic" panose="020B0609070205080204" pitchFamily="49" charset="-128"/>
              </a:rPr>
              <a:t>日から</a:t>
            </a:r>
            <a:r>
              <a:rPr kumimoji="1" lang="en-US" altLang="zh-CN" sz="1600" dirty="0">
                <a:latin typeface="MS Gothic" panose="020B0609070205080204" pitchFamily="49" charset="-128"/>
                <a:ea typeface="MS Gothic" panose="020B0609070205080204" pitchFamily="49" charset="-128"/>
              </a:rPr>
              <a:t>7</a:t>
            </a:r>
            <a:r>
              <a:rPr kumimoji="1" lang="zh-CN" altLang="en-US" sz="1600" dirty="0">
                <a:latin typeface="MS Gothic" panose="020B0609070205080204" pitchFamily="49" charset="-128"/>
                <a:ea typeface="MS Gothic" panose="020B0609070205080204" pitchFamily="49" charset="-128"/>
              </a:rPr>
              <a:t>月</a:t>
            </a:r>
            <a:r>
              <a:rPr kumimoji="1" lang="en-US" altLang="zh-CN" sz="1600" dirty="0">
                <a:latin typeface="MS Gothic" panose="020B0609070205080204" pitchFamily="49" charset="-128"/>
                <a:ea typeface="MS Gothic" panose="020B0609070205080204" pitchFamily="49" charset="-128"/>
              </a:rPr>
              <a:t>5</a:t>
            </a:r>
            <a:r>
              <a:rPr kumimoji="1" lang="zh-CN" altLang="en-US" sz="1600" dirty="0">
                <a:latin typeface="MS Gothic" panose="020B0609070205080204" pitchFamily="49" charset="-128"/>
                <a:ea typeface="MS Gothic" panose="020B0609070205080204" pitchFamily="49" charset="-128"/>
              </a:rPr>
              <a:t>日</a:t>
            </a:r>
            <a:endParaRPr kumimoji="1" lang="en-US" altLang="zh-CN" sz="1600" dirty="0">
              <a:latin typeface="MS Gothic" panose="020B0609070205080204" pitchFamily="49" charset="-128"/>
              <a:ea typeface="MS Gothic" panose="020B0609070205080204" pitchFamily="49" charset="-128"/>
            </a:endParaRPr>
          </a:p>
          <a:p>
            <a:endParaRPr kumimoji="1" lang="en-US" altLang="zh-CN" sz="1600" dirty="0">
              <a:latin typeface="MS Gothic" panose="020B0609070205080204" pitchFamily="49" charset="-128"/>
              <a:ea typeface="MS Gothic" panose="020B0609070205080204" pitchFamily="49" charset="-128"/>
            </a:endParaRPr>
          </a:p>
          <a:p>
            <a:r>
              <a:rPr kumimoji="1" lang="zh-CN" altLang="en-US" sz="1600" dirty="0">
                <a:latin typeface="MS Gothic" panose="020B0609070205080204" pitchFamily="49" charset="-128"/>
                <a:ea typeface="MS Gothic" panose="020B0609070205080204" pitchFamily="49" charset="-128"/>
              </a:rPr>
              <a:t>（</a:t>
            </a:r>
            <a:r>
              <a:rPr kumimoji="1" lang="en-US" altLang="zh-CN" sz="1600" dirty="0">
                <a:latin typeface="MS Gothic" panose="020B0609070205080204" pitchFamily="49" charset="-128"/>
                <a:ea typeface="MS Gothic" panose="020B0609070205080204" pitchFamily="49" charset="-128"/>
              </a:rPr>
              <a:t>SARS</a:t>
            </a:r>
            <a:r>
              <a:rPr kumimoji="1" lang="zh-CN" altLang="en-US" sz="1600" dirty="0">
                <a:latin typeface="MS Gothic" panose="020B0609070205080204" pitchFamily="49" charset="-128"/>
                <a:ea typeface="MS Gothic" panose="020B0609070205080204" pitchFamily="49" charset="-128"/>
              </a:rPr>
              <a:t>に関連するもの）</a:t>
            </a:r>
            <a:endParaRPr kumimoji="1" lang="en-US" altLang="zh-CN" sz="1600" dirty="0">
              <a:latin typeface="MS Gothic" panose="020B0609070205080204" pitchFamily="49" charset="-128"/>
              <a:ea typeface="MS Gothic" panose="020B0609070205080204" pitchFamily="49" charset="-128"/>
            </a:endParaRPr>
          </a:p>
          <a:p>
            <a:r>
              <a:rPr kumimoji="1" lang="zh-CN" altLang="en-US" sz="1600" dirty="0">
                <a:latin typeface="MS Gothic" panose="020B0609070205080204" pitchFamily="49" charset="-128"/>
                <a:ea typeface="MS Gothic" panose="020B0609070205080204" pitchFamily="49" charset="-128"/>
              </a:rPr>
              <a:t>①記者会見の質疑応答件数：</a:t>
            </a:r>
            <a:r>
              <a:rPr kumimoji="1" lang="en-US" altLang="zh-CN" sz="1600" dirty="0">
                <a:latin typeface="MS Gothic" panose="020B0609070205080204" pitchFamily="49" charset="-128"/>
                <a:ea typeface="MS Gothic" panose="020B0609070205080204" pitchFamily="49" charset="-128"/>
              </a:rPr>
              <a:t>65</a:t>
            </a:r>
            <a:r>
              <a:rPr kumimoji="1" lang="zh-CN" altLang="en-US" sz="1600" dirty="0">
                <a:latin typeface="MS Gothic" panose="020B0609070205080204" pitchFamily="49" charset="-128"/>
                <a:ea typeface="MS Gothic" panose="020B0609070205080204" pitchFamily="49" charset="-128"/>
              </a:rPr>
              <a:t>件</a:t>
            </a:r>
            <a:endParaRPr kumimoji="1" lang="en-US" altLang="zh-CN" sz="1600" dirty="0">
              <a:latin typeface="MS Gothic" panose="020B0609070205080204" pitchFamily="49" charset="-128"/>
              <a:ea typeface="MS Gothic" panose="020B0609070205080204" pitchFamily="49" charset="-128"/>
            </a:endParaRPr>
          </a:p>
          <a:p>
            <a:r>
              <a:rPr kumimoji="1" lang="zh-CN" altLang="en-US" sz="1600" dirty="0">
                <a:latin typeface="MS Gothic" panose="020B0609070205080204" pitchFamily="49" charset="-128"/>
                <a:ea typeface="MS Gothic" panose="020B0609070205080204" pitchFamily="49" charset="-128"/>
              </a:rPr>
              <a:t>②記者会見の事前発表：</a:t>
            </a:r>
            <a:r>
              <a:rPr kumimoji="1" lang="en-US" altLang="zh-CN" sz="1600" dirty="0">
                <a:latin typeface="MS Gothic" panose="020B0609070205080204" pitchFamily="49" charset="-128"/>
                <a:ea typeface="MS Gothic" panose="020B0609070205080204" pitchFamily="49" charset="-128"/>
              </a:rPr>
              <a:t>3</a:t>
            </a:r>
            <a:r>
              <a:rPr kumimoji="1" lang="zh-CN" altLang="en-US" sz="1600" dirty="0">
                <a:latin typeface="MS Gothic" panose="020B0609070205080204" pitchFamily="49" charset="-128"/>
                <a:ea typeface="MS Gothic" panose="020B0609070205080204" pitchFamily="49" charset="-128"/>
              </a:rPr>
              <a:t>件</a:t>
            </a:r>
            <a:endParaRPr kumimoji="1" lang="en-US" altLang="zh-CN" sz="1600" dirty="0">
              <a:latin typeface="MS Gothic" panose="020B0609070205080204" pitchFamily="49" charset="-128"/>
              <a:ea typeface="MS Gothic" panose="020B0609070205080204" pitchFamily="49" charset="-128"/>
            </a:endParaRPr>
          </a:p>
          <a:p>
            <a:r>
              <a:rPr kumimoji="1" lang="zh-CN" altLang="en-US" sz="1600" dirty="0">
                <a:latin typeface="MS Gothic" panose="020B0609070205080204" pitchFamily="49" charset="-128"/>
                <a:ea typeface="MS Gothic" panose="020B0609070205080204" pitchFamily="49" charset="-128"/>
              </a:rPr>
              <a:t>③報道官談話：</a:t>
            </a:r>
            <a:r>
              <a:rPr kumimoji="1" lang="en-US" altLang="zh-CN" sz="1600" dirty="0">
                <a:latin typeface="MS Gothic" panose="020B0609070205080204" pitchFamily="49" charset="-128"/>
                <a:ea typeface="MS Gothic" panose="020B0609070205080204" pitchFamily="49" charset="-128"/>
              </a:rPr>
              <a:t>3</a:t>
            </a:r>
            <a:r>
              <a:rPr kumimoji="1" lang="zh-CN" altLang="en-US" sz="1600" dirty="0">
                <a:latin typeface="MS Gothic" panose="020B0609070205080204" pitchFamily="49" charset="-128"/>
                <a:ea typeface="MS Gothic" panose="020B0609070205080204" pitchFamily="49" charset="-128"/>
              </a:rPr>
              <a:t>件</a:t>
            </a:r>
            <a:endParaRPr kumimoji="1" lang="en-US" altLang="zh-CN" sz="1600" dirty="0">
              <a:latin typeface="MS Gothic" panose="020B0609070205080204" pitchFamily="49" charset="-128"/>
              <a:ea typeface="MS Gothic" panose="020B0609070205080204" pitchFamily="49" charset="-128"/>
            </a:endParaRPr>
          </a:p>
          <a:p>
            <a:endParaRPr kumimoji="1" lang="en-US" altLang="zh-CN" sz="1600" dirty="0">
              <a:latin typeface="MS Gothic" panose="020B0609070205080204" pitchFamily="49" charset="-128"/>
              <a:ea typeface="MS Gothic" panose="020B0609070205080204" pitchFamily="49" charset="-128"/>
            </a:endParaRPr>
          </a:p>
          <a:p>
            <a:r>
              <a:rPr kumimoji="1" lang="zh-CN" altLang="en-US" sz="1600" dirty="0">
                <a:solidFill>
                  <a:srgbClr val="0070C0"/>
                </a:solidFill>
                <a:latin typeface="MS Gothic" panose="020B0609070205080204" pitchFamily="49" charset="-128"/>
                <a:ea typeface="MS Gothic" panose="020B0609070205080204" pitchFamily="49" charset="-128"/>
              </a:rPr>
              <a:t>①に対する分析：</a:t>
            </a:r>
            <a:endParaRPr kumimoji="1" lang="en-US" altLang="zh-CN" sz="1600" dirty="0">
              <a:solidFill>
                <a:srgbClr val="0070C0"/>
              </a:solidFill>
              <a:latin typeface="MS Gothic" panose="020B0609070205080204" pitchFamily="49" charset="-128"/>
              <a:ea typeface="MS Gothic" panose="020B0609070205080204" pitchFamily="49" charset="-128"/>
            </a:endParaRPr>
          </a:p>
          <a:p>
            <a:r>
              <a:rPr kumimoji="1" lang="zh-CN" altLang="en-US" sz="1600" dirty="0">
                <a:latin typeface="MS Gothic" panose="020B0609070205080204" pitchFamily="49" charset="-128"/>
                <a:ea typeface="MS Gothic" panose="020B0609070205080204" pitchFamily="49" charset="-128"/>
              </a:rPr>
              <a:t>・</a:t>
            </a:r>
            <a:r>
              <a:rPr kumimoji="1" lang="en-US" altLang="zh-CN" sz="1600" dirty="0">
                <a:latin typeface="MS Gothic" panose="020B0609070205080204" pitchFamily="49" charset="-128"/>
                <a:ea typeface="MS Gothic" panose="020B0609070205080204" pitchFamily="49" charset="-128"/>
              </a:rPr>
              <a:t>4</a:t>
            </a:r>
            <a:r>
              <a:rPr kumimoji="1" lang="zh-CN" altLang="en-US" sz="1600" dirty="0">
                <a:latin typeface="MS Gothic" panose="020B0609070205080204" pitchFamily="49" charset="-128"/>
                <a:ea typeface="MS Gothic" panose="020B0609070205080204" pitchFamily="49" charset="-128"/>
              </a:rPr>
              <a:t>月</a:t>
            </a:r>
            <a:r>
              <a:rPr kumimoji="1" lang="en-US" altLang="zh-CN" sz="1600" dirty="0">
                <a:latin typeface="MS Gothic" panose="020B0609070205080204" pitchFamily="49" charset="-128"/>
                <a:ea typeface="MS Gothic" panose="020B0609070205080204" pitchFamily="49" charset="-128"/>
              </a:rPr>
              <a:t>8</a:t>
            </a:r>
            <a:r>
              <a:rPr kumimoji="1" lang="zh-CN" altLang="en-US" sz="1600" dirty="0">
                <a:latin typeface="MS Gothic" panose="020B0609070205080204" pitchFamily="49" charset="-128"/>
                <a:ea typeface="MS Gothic" panose="020B0609070205080204" pitchFamily="49" charset="-128"/>
              </a:rPr>
              <a:t>日までに、外交部報道官は</a:t>
            </a:r>
            <a:r>
              <a:rPr kumimoji="1" lang="en-US" altLang="zh-CN" sz="1600" dirty="0">
                <a:latin typeface="MS Gothic" panose="020B0609070205080204" pitchFamily="49" charset="-128"/>
                <a:ea typeface="MS Gothic" panose="020B0609070205080204" pitchFamily="49" charset="-128"/>
              </a:rPr>
              <a:t>SARS</a:t>
            </a:r>
            <a:r>
              <a:rPr kumimoji="1" lang="zh-CN" altLang="en-US" sz="1600" dirty="0">
                <a:latin typeface="MS Gothic" panose="020B0609070205080204" pitchFamily="49" charset="-128"/>
                <a:ea typeface="MS Gothic" panose="020B0609070205080204" pitchFamily="49" charset="-128"/>
              </a:rPr>
              <a:t>の状況を過小評価し、楽観論を堅持したが、</a:t>
            </a:r>
            <a:r>
              <a:rPr kumimoji="1" lang="en-US" altLang="zh-CN" sz="1600" dirty="0">
                <a:latin typeface="MS Gothic" panose="020B0609070205080204" pitchFamily="49" charset="-128"/>
                <a:ea typeface="MS Gothic" panose="020B0609070205080204" pitchFamily="49" charset="-128"/>
              </a:rPr>
              <a:t>4</a:t>
            </a:r>
            <a:r>
              <a:rPr kumimoji="1" lang="zh-CN" altLang="en-US" sz="1600" dirty="0">
                <a:latin typeface="MS Gothic" panose="020B0609070205080204" pitchFamily="49" charset="-128"/>
                <a:ea typeface="MS Gothic" panose="020B0609070205080204" pitchFamily="49" charset="-128"/>
              </a:rPr>
              <a:t>月</a:t>
            </a:r>
            <a:r>
              <a:rPr kumimoji="1" lang="en-US" altLang="zh-CN" sz="1600" dirty="0">
                <a:latin typeface="MS Gothic" panose="020B0609070205080204" pitchFamily="49" charset="-128"/>
                <a:ea typeface="MS Gothic" panose="020B0609070205080204" pitchFamily="49" charset="-128"/>
              </a:rPr>
              <a:t>8</a:t>
            </a:r>
            <a:r>
              <a:rPr kumimoji="1" lang="zh-CN" altLang="en-US" sz="1600" dirty="0">
                <a:latin typeface="MS Gothic" panose="020B0609070205080204" pitchFamily="49" charset="-128"/>
                <a:ea typeface="MS Gothic" panose="020B0609070205080204" pitchFamily="49" charset="-128"/>
              </a:rPr>
              <a:t>日の記者会見で、情報隠蔽に対する外国記者の不満と疑念が爆発した</a:t>
            </a:r>
            <a:endParaRPr kumimoji="1" lang="en-US" altLang="zh-CN" sz="1600" dirty="0">
              <a:latin typeface="MS Gothic" panose="020B0609070205080204" pitchFamily="49" charset="-128"/>
              <a:ea typeface="MS Gothic" panose="020B0609070205080204" pitchFamily="49" charset="-128"/>
            </a:endParaRPr>
          </a:p>
          <a:p>
            <a:endParaRPr kumimoji="1" lang="en-US" altLang="zh-CN" sz="1600" dirty="0">
              <a:latin typeface="MS Gothic" panose="020B0609070205080204" pitchFamily="49" charset="-128"/>
              <a:ea typeface="MS Gothic" panose="020B0609070205080204" pitchFamily="49" charset="-128"/>
            </a:endParaRPr>
          </a:p>
          <a:p>
            <a:r>
              <a:rPr kumimoji="1" lang="zh-CN" altLang="en-US" sz="1600" dirty="0">
                <a:latin typeface="MS Mincho" panose="02020609040205080304" pitchFamily="49" charset="-128"/>
                <a:ea typeface="MS Mincho" panose="02020609040205080304" pitchFamily="49" charset="-128"/>
              </a:rPr>
              <a:t>「この問題（</a:t>
            </a:r>
            <a:r>
              <a:rPr kumimoji="1" lang="en-US" altLang="zh-CN" sz="1600" dirty="0">
                <a:latin typeface="MS Mincho" panose="02020609040205080304" pitchFamily="49" charset="-128"/>
                <a:ea typeface="MS Mincho" panose="02020609040205080304" pitchFamily="49" charset="-128"/>
              </a:rPr>
              <a:t>SARS</a:t>
            </a:r>
            <a:r>
              <a:rPr kumimoji="1" lang="zh-CN" altLang="en-US" sz="1600" dirty="0">
                <a:latin typeface="MS Mincho" panose="02020609040205080304" pitchFamily="49" charset="-128"/>
                <a:ea typeface="MS Mincho" panose="02020609040205080304" pitchFamily="49" charset="-128"/>
              </a:rPr>
              <a:t>）は昨年</a:t>
            </a:r>
            <a:r>
              <a:rPr kumimoji="1" lang="en-US" altLang="zh-CN" sz="1600" dirty="0">
                <a:latin typeface="MS Mincho" panose="02020609040205080304" pitchFamily="49" charset="-128"/>
                <a:ea typeface="MS Mincho" panose="02020609040205080304" pitchFamily="49" charset="-128"/>
              </a:rPr>
              <a:t>11</a:t>
            </a:r>
            <a:r>
              <a:rPr kumimoji="1" lang="zh-CN" altLang="en-US" sz="1600" dirty="0">
                <a:latin typeface="MS Mincho" panose="02020609040205080304" pitchFamily="49" charset="-128"/>
                <a:ea typeface="MS Mincho" panose="02020609040205080304" pitchFamily="49" charset="-128"/>
              </a:rPr>
              <a:t>月以降効果的に制御されている。他のところで同じような事態が発生した場合、中国政府は効果的かつ積極的な対策を講じ、病気の蔓延を防ぐだろう」</a:t>
            </a:r>
            <a:endParaRPr kumimoji="1" lang="en-US" altLang="zh-CN" sz="1600" dirty="0">
              <a:latin typeface="MS Mincho" panose="02020609040205080304" pitchFamily="49" charset="-128"/>
              <a:ea typeface="MS Mincho" panose="02020609040205080304" pitchFamily="49" charset="-128"/>
            </a:endParaRPr>
          </a:p>
          <a:p>
            <a:r>
              <a:rPr kumimoji="1" lang="zh-CN" altLang="en-US" sz="1600" b="1" dirty="0">
                <a:latin typeface="MS Mincho" panose="02020609040205080304" pitchFamily="49" charset="-128"/>
                <a:ea typeface="MS Mincho" panose="02020609040205080304" pitchFamily="49" charset="-128"/>
              </a:rPr>
              <a:t>（</a:t>
            </a:r>
            <a:r>
              <a:rPr kumimoji="1" lang="en-US" altLang="zh-CN" sz="1600" b="1" dirty="0">
                <a:latin typeface="MS Mincho" panose="02020609040205080304" pitchFamily="49" charset="-128"/>
                <a:ea typeface="MS Mincho" panose="02020609040205080304" pitchFamily="49" charset="-128"/>
              </a:rPr>
              <a:t>2003</a:t>
            </a:r>
            <a:r>
              <a:rPr kumimoji="1" lang="zh-CN" altLang="en-US" sz="1600" b="1" dirty="0">
                <a:latin typeface="MS Mincho" panose="02020609040205080304" pitchFamily="49" charset="-128"/>
                <a:ea typeface="MS Mincho" panose="02020609040205080304" pitchFamily="49" charset="-128"/>
              </a:rPr>
              <a:t>年</a:t>
            </a:r>
            <a:r>
              <a:rPr kumimoji="1" lang="en-US" altLang="zh-CN" sz="1600" b="1" dirty="0">
                <a:latin typeface="MS Mincho" panose="02020609040205080304" pitchFamily="49" charset="-128"/>
                <a:ea typeface="MS Mincho" panose="02020609040205080304" pitchFamily="49" charset="-128"/>
              </a:rPr>
              <a:t>3</a:t>
            </a:r>
            <a:r>
              <a:rPr kumimoji="1" lang="zh-CN" altLang="en-US" sz="1600" b="1" dirty="0">
                <a:latin typeface="MS Mincho" panose="02020609040205080304" pitchFamily="49" charset="-128"/>
                <a:ea typeface="MS Mincho" panose="02020609040205080304" pitchFamily="49" charset="-128"/>
              </a:rPr>
              <a:t>月</a:t>
            </a:r>
            <a:r>
              <a:rPr kumimoji="1" lang="en-US" altLang="zh-CN" sz="1600" b="1" dirty="0">
                <a:latin typeface="MS Mincho" panose="02020609040205080304" pitchFamily="49" charset="-128"/>
                <a:ea typeface="MS Mincho" panose="02020609040205080304" pitchFamily="49" charset="-128"/>
              </a:rPr>
              <a:t>25</a:t>
            </a:r>
            <a:r>
              <a:rPr kumimoji="1" lang="zh-CN" altLang="en-US" sz="1600" b="1" dirty="0">
                <a:latin typeface="MS Mincho" panose="02020609040205080304" pitchFamily="49" charset="-128"/>
                <a:ea typeface="MS Mincho" panose="02020609040205080304" pitchFamily="49" charset="-128"/>
              </a:rPr>
              <a:t>日記者会見</a:t>
            </a:r>
            <a:r>
              <a:rPr kumimoji="1" lang="ja-JP" altLang="en-US" sz="1600" b="1">
                <a:latin typeface="MS Mincho" panose="02020609040205080304" pitchFamily="49" charset="-128"/>
                <a:ea typeface="MS Mincho" panose="02020609040205080304" pitchFamily="49" charset="-128"/>
              </a:rPr>
              <a:t>　孔泉</a:t>
            </a:r>
            <a:r>
              <a:rPr kumimoji="1" lang="zh-CN" altLang="en-US" sz="1600" b="1" dirty="0">
                <a:latin typeface="MS Mincho" panose="02020609040205080304" pitchFamily="49" charset="-128"/>
                <a:ea typeface="MS Mincho" panose="02020609040205080304" pitchFamily="49" charset="-128"/>
              </a:rPr>
              <a:t>）</a:t>
            </a:r>
            <a:endParaRPr kumimoji="1" lang="en-US" altLang="zh-CN" sz="1600" b="1" dirty="0">
              <a:latin typeface="MS Mincho" panose="02020609040205080304" pitchFamily="49" charset="-128"/>
              <a:ea typeface="MS Mincho" panose="02020609040205080304" pitchFamily="49" charset="-128"/>
            </a:endParaRPr>
          </a:p>
          <a:p>
            <a:r>
              <a:rPr kumimoji="1" lang="zh-CN" altLang="en-US" sz="1600" dirty="0">
                <a:latin typeface="MS Mincho" panose="02020609040205080304" pitchFamily="49" charset="-128"/>
                <a:ea typeface="MS Mincho" panose="02020609040205080304" pitchFamily="49" charset="-128"/>
              </a:rPr>
              <a:t>↓</a:t>
            </a:r>
            <a:endParaRPr kumimoji="1" lang="en-US" altLang="zh-CN" sz="1600" dirty="0">
              <a:latin typeface="MS Mincho" panose="02020609040205080304" pitchFamily="49" charset="-128"/>
              <a:ea typeface="MS Mincho" panose="02020609040205080304" pitchFamily="49" charset="-128"/>
            </a:endParaRPr>
          </a:p>
          <a:p>
            <a:r>
              <a:rPr kumimoji="1" lang="zh-CN" altLang="en-US" sz="1600" dirty="0">
                <a:latin typeface="MS Mincho" panose="02020609040205080304" pitchFamily="49" charset="-128"/>
                <a:ea typeface="MS Mincho" panose="02020609040205080304" pitchFamily="49" charset="-128"/>
              </a:rPr>
              <a:t>「（外交部報道官に）国務院新聞弁公室と衛生部に毎日の（</a:t>
            </a:r>
            <a:r>
              <a:rPr kumimoji="1" lang="en-US" altLang="zh-CN" sz="1600" dirty="0">
                <a:latin typeface="MS Mincho" panose="02020609040205080304" pitchFamily="49" charset="-128"/>
                <a:ea typeface="MS Mincho" panose="02020609040205080304" pitchFamily="49" charset="-128"/>
              </a:rPr>
              <a:t>SARS</a:t>
            </a:r>
            <a:r>
              <a:rPr kumimoji="1" lang="zh-CN" altLang="en-US" sz="1600" dirty="0">
                <a:latin typeface="MS Mincho" panose="02020609040205080304" pitchFamily="49" charset="-128"/>
                <a:ea typeface="MS Mincho" panose="02020609040205080304" pitchFamily="49" charset="-128"/>
              </a:rPr>
              <a:t>に関わる）通報を求める要求を伝えてください」</a:t>
            </a:r>
            <a:r>
              <a:rPr kumimoji="1" lang="zh-CN" altLang="en-US" sz="1600" b="1" dirty="0">
                <a:latin typeface="MS Mincho" panose="02020609040205080304" pitchFamily="49" charset="-128"/>
                <a:ea typeface="MS Mincho" panose="02020609040205080304" pitchFamily="49" charset="-128"/>
              </a:rPr>
              <a:t>（</a:t>
            </a:r>
            <a:r>
              <a:rPr kumimoji="1" lang="en-US" altLang="zh-CN" sz="1600" b="1" dirty="0">
                <a:latin typeface="MS Mincho" panose="02020609040205080304" pitchFamily="49" charset="-128"/>
                <a:ea typeface="MS Mincho" panose="02020609040205080304" pitchFamily="49" charset="-128"/>
              </a:rPr>
              <a:t>2003</a:t>
            </a:r>
            <a:r>
              <a:rPr kumimoji="1" lang="zh-CN" altLang="en-US" sz="1600" b="1" dirty="0">
                <a:latin typeface="MS Mincho" panose="02020609040205080304" pitchFamily="49" charset="-128"/>
                <a:ea typeface="MS Mincho" panose="02020609040205080304" pitchFamily="49" charset="-128"/>
              </a:rPr>
              <a:t>年</a:t>
            </a:r>
            <a:r>
              <a:rPr kumimoji="1" lang="en-US" altLang="zh-CN" sz="1600" b="1" dirty="0">
                <a:latin typeface="MS Mincho" panose="02020609040205080304" pitchFamily="49" charset="-128"/>
                <a:ea typeface="MS Mincho" panose="02020609040205080304" pitchFamily="49" charset="-128"/>
              </a:rPr>
              <a:t>4</a:t>
            </a:r>
            <a:r>
              <a:rPr kumimoji="1" lang="zh-CN" altLang="en-US" sz="1600" b="1" dirty="0">
                <a:latin typeface="MS Mincho" panose="02020609040205080304" pitchFamily="49" charset="-128"/>
                <a:ea typeface="MS Mincho" panose="02020609040205080304" pitchFamily="49" charset="-128"/>
              </a:rPr>
              <a:t>月</a:t>
            </a:r>
            <a:r>
              <a:rPr kumimoji="1" lang="en-US" altLang="zh-CN" sz="1600" b="1" dirty="0">
                <a:latin typeface="MS Mincho" panose="02020609040205080304" pitchFamily="49" charset="-128"/>
                <a:ea typeface="MS Mincho" panose="02020609040205080304" pitchFamily="49" charset="-128"/>
              </a:rPr>
              <a:t>8</a:t>
            </a:r>
            <a:r>
              <a:rPr kumimoji="1" lang="zh-CN" altLang="en-US" sz="1600" b="1" dirty="0">
                <a:latin typeface="MS Mincho" panose="02020609040205080304" pitchFamily="49" charset="-128"/>
                <a:ea typeface="MS Mincho" panose="02020609040205080304" pitchFamily="49" charset="-128"/>
              </a:rPr>
              <a:t>日</a:t>
            </a:r>
            <a:r>
              <a:rPr kumimoji="1" lang="ja-JP" altLang="en-US" sz="1600" b="1">
                <a:latin typeface="MS Mincho" panose="02020609040205080304" pitchFamily="49" charset="-128"/>
                <a:ea typeface="MS Mincho" panose="02020609040205080304" pitchFamily="49" charset="-128"/>
              </a:rPr>
              <a:t>　</a:t>
            </a:r>
            <a:r>
              <a:rPr kumimoji="1" lang="zh-CN" altLang="en-US" sz="1600" b="1" dirty="0">
                <a:latin typeface="MS Mincho" panose="02020609040205080304" pitchFamily="49" charset="-128"/>
                <a:ea typeface="MS Mincho" panose="02020609040205080304" pitchFamily="49" charset="-128"/>
              </a:rPr>
              <a:t>外国記者）</a:t>
            </a:r>
          </a:p>
        </p:txBody>
      </p:sp>
      <p:pic>
        <p:nvPicPr>
          <p:cNvPr id="8" name="图片 7">
            <a:extLst>
              <a:ext uri="{FF2B5EF4-FFF2-40B4-BE49-F238E27FC236}">
                <a16:creationId xmlns:a16="http://schemas.microsoft.com/office/drawing/2014/main" id="{0F285DB8-71FC-F07C-DE95-1CD4561395D7}"/>
              </a:ext>
            </a:extLst>
          </p:cNvPr>
          <p:cNvPicPr>
            <a:picLocks noChangeAspect="1"/>
          </p:cNvPicPr>
          <p:nvPr/>
        </p:nvPicPr>
        <p:blipFill>
          <a:blip r:embed="rId2"/>
          <a:stretch>
            <a:fillRect/>
          </a:stretch>
        </p:blipFill>
        <p:spPr>
          <a:xfrm>
            <a:off x="5728137" y="1282263"/>
            <a:ext cx="5756081" cy="2268000"/>
          </a:xfrm>
          <a:prstGeom prst="rect">
            <a:avLst/>
          </a:prstGeom>
        </p:spPr>
      </p:pic>
      <p:sp>
        <p:nvSpPr>
          <p:cNvPr id="9" name="内容占位符 2">
            <a:extLst>
              <a:ext uri="{FF2B5EF4-FFF2-40B4-BE49-F238E27FC236}">
                <a16:creationId xmlns:a16="http://schemas.microsoft.com/office/drawing/2014/main" id="{854DE01F-3C49-03DA-9F01-624345E9665A}"/>
              </a:ext>
            </a:extLst>
          </p:cNvPr>
          <p:cNvSpPr txBox="1">
            <a:spLocks/>
          </p:cNvSpPr>
          <p:nvPr/>
        </p:nvSpPr>
        <p:spPr>
          <a:xfrm>
            <a:off x="5615151" y="851337"/>
            <a:ext cx="1500351" cy="336332"/>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kumimoji="1" lang="zh-CN" altLang="en-US" dirty="0"/>
              <a:t>事前発表（</a:t>
            </a:r>
            <a:r>
              <a:rPr kumimoji="1" lang="en-US" altLang="zh-CN" dirty="0"/>
              <a:t>3</a:t>
            </a:r>
            <a:r>
              <a:rPr kumimoji="1" lang="zh-CN" altLang="en-US" dirty="0"/>
              <a:t>件）</a:t>
            </a:r>
            <a:endParaRPr kumimoji="1" lang="en-US" altLang="zh-CN" dirty="0"/>
          </a:p>
          <a:p>
            <a:pPr marL="0" indent="0">
              <a:buFont typeface="Arial" panose="020B0604020202020204" pitchFamily="34" charset="0"/>
              <a:buNone/>
            </a:pPr>
            <a:endParaRPr kumimoji="1" lang="en-US" altLang="zh-CN" dirty="0"/>
          </a:p>
          <a:p>
            <a:pPr marL="0" indent="0">
              <a:buFont typeface="Arial" panose="020B0604020202020204" pitchFamily="34" charset="0"/>
              <a:buNone/>
            </a:pPr>
            <a:endParaRPr kumimoji="1" lang="en-US" altLang="zh-CN" dirty="0"/>
          </a:p>
          <a:p>
            <a:pPr marL="0" indent="0">
              <a:buFont typeface="Arial" panose="020B0604020202020204" pitchFamily="34" charset="0"/>
              <a:buNone/>
            </a:pPr>
            <a:endParaRPr kumimoji="1" lang="zh-CN" altLang="en-US" dirty="0"/>
          </a:p>
        </p:txBody>
      </p:sp>
      <p:sp>
        <p:nvSpPr>
          <p:cNvPr id="10" name="内容占位符 2">
            <a:extLst>
              <a:ext uri="{FF2B5EF4-FFF2-40B4-BE49-F238E27FC236}">
                <a16:creationId xmlns:a16="http://schemas.microsoft.com/office/drawing/2014/main" id="{CE682C5F-7457-5C82-216C-0738F302FFFD}"/>
              </a:ext>
            </a:extLst>
          </p:cNvPr>
          <p:cNvSpPr txBox="1">
            <a:spLocks/>
          </p:cNvSpPr>
          <p:nvPr/>
        </p:nvSpPr>
        <p:spPr>
          <a:xfrm>
            <a:off x="5615151" y="3905895"/>
            <a:ext cx="1500351" cy="336332"/>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kumimoji="1" lang="zh-CN" altLang="en-US" dirty="0"/>
              <a:t>報道官談話（</a:t>
            </a:r>
            <a:r>
              <a:rPr kumimoji="1" lang="en-US" altLang="zh-CN" dirty="0"/>
              <a:t>3</a:t>
            </a:r>
            <a:r>
              <a:rPr kumimoji="1" lang="zh-CN" altLang="en-US" dirty="0"/>
              <a:t>件）</a:t>
            </a:r>
            <a:endParaRPr kumimoji="1" lang="en-US" altLang="zh-CN" dirty="0"/>
          </a:p>
          <a:p>
            <a:pPr marL="0" indent="0">
              <a:buFont typeface="Arial" panose="020B0604020202020204" pitchFamily="34" charset="0"/>
              <a:buNone/>
            </a:pPr>
            <a:endParaRPr kumimoji="1" lang="en-US" altLang="zh-CN" dirty="0"/>
          </a:p>
          <a:p>
            <a:pPr marL="0" indent="0">
              <a:buFont typeface="Arial" panose="020B0604020202020204" pitchFamily="34" charset="0"/>
              <a:buNone/>
            </a:pPr>
            <a:endParaRPr kumimoji="1" lang="en-US" altLang="zh-CN" dirty="0"/>
          </a:p>
          <a:p>
            <a:pPr marL="0" indent="0">
              <a:buFont typeface="Arial" panose="020B0604020202020204" pitchFamily="34" charset="0"/>
              <a:buNone/>
            </a:pPr>
            <a:endParaRPr kumimoji="1" lang="zh-CN" altLang="en-US" dirty="0"/>
          </a:p>
        </p:txBody>
      </p:sp>
      <p:pic>
        <p:nvPicPr>
          <p:cNvPr id="14" name="图片 13" descr="文本&#10;&#10;描述已自动生成">
            <a:extLst>
              <a:ext uri="{FF2B5EF4-FFF2-40B4-BE49-F238E27FC236}">
                <a16:creationId xmlns:a16="http://schemas.microsoft.com/office/drawing/2014/main" id="{99054D4C-93E0-2610-E63B-08292FC8D178}"/>
              </a:ext>
            </a:extLst>
          </p:cNvPr>
          <p:cNvPicPr>
            <a:picLocks noChangeAspect="1"/>
          </p:cNvPicPr>
          <p:nvPr/>
        </p:nvPicPr>
        <p:blipFill>
          <a:blip r:embed="rId3"/>
          <a:stretch>
            <a:fillRect/>
          </a:stretch>
        </p:blipFill>
        <p:spPr>
          <a:xfrm>
            <a:off x="5728137" y="4242227"/>
            <a:ext cx="4487918" cy="915446"/>
          </a:xfrm>
          <a:prstGeom prst="rect">
            <a:avLst/>
          </a:prstGeom>
        </p:spPr>
      </p:pic>
      <p:pic>
        <p:nvPicPr>
          <p:cNvPr id="16" name="图片 15">
            <a:extLst>
              <a:ext uri="{FF2B5EF4-FFF2-40B4-BE49-F238E27FC236}">
                <a16:creationId xmlns:a16="http://schemas.microsoft.com/office/drawing/2014/main" id="{2E4FBF61-4B2A-634B-D424-0868384FBB4A}"/>
              </a:ext>
            </a:extLst>
          </p:cNvPr>
          <p:cNvPicPr>
            <a:picLocks noChangeAspect="1"/>
          </p:cNvPicPr>
          <p:nvPr/>
        </p:nvPicPr>
        <p:blipFill>
          <a:blip r:embed="rId4"/>
          <a:stretch>
            <a:fillRect/>
          </a:stretch>
        </p:blipFill>
        <p:spPr>
          <a:xfrm>
            <a:off x="5728137" y="5129919"/>
            <a:ext cx="4487918" cy="364086"/>
          </a:xfrm>
          <a:prstGeom prst="rect">
            <a:avLst/>
          </a:prstGeom>
        </p:spPr>
      </p:pic>
      <p:sp>
        <p:nvSpPr>
          <p:cNvPr id="20" name="文本框 19">
            <a:extLst>
              <a:ext uri="{FF2B5EF4-FFF2-40B4-BE49-F238E27FC236}">
                <a16:creationId xmlns:a16="http://schemas.microsoft.com/office/drawing/2014/main" id="{D1553741-6379-E54D-FE5E-AA7398EEEFC4}"/>
              </a:ext>
            </a:extLst>
          </p:cNvPr>
          <p:cNvSpPr txBox="1"/>
          <p:nvPr/>
        </p:nvSpPr>
        <p:spPr>
          <a:xfrm>
            <a:off x="5622019" y="5729880"/>
            <a:ext cx="6569981" cy="830997"/>
          </a:xfrm>
          <a:prstGeom prst="rect">
            <a:avLst/>
          </a:prstGeom>
          <a:noFill/>
        </p:spPr>
        <p:txBody>
          <a:bodyPr wrap="square" rtlCol="0">
            <a:spAutoFit/>
          </a:bodyPr>
          <a:lstStyle/>
          <a:p>
            <a:r>
              <a:rPr lang="zh-CN" altLang="en-US" sz="1600" b="0" i="0" u="none" strike="noStrike" dirty="0">
                <a:solidFill>
                  <a:srgbClr val="0070C0"/>
                </a:solidFill>
                <a:effectLst/>
                <a:latin typeface="MS Gothic" panose="020B0609070205080204" pitchFamily="49" charset="-128"/>
                <a:ea typeface="MS Gothic" panose="020B0609070205080204" pitchFamily="49" charset="-128"/>
              </a:rPr>
              <a:t>②と③に対する分析：</a:t>
            </a:r>
            <a:endParaRPr lang="en-US" altLang="zh-CN" sz="1600" b="0" i="0" u="none" strike="noStrike" dirty="0">
              <a:solidFill>
                <a:srgbClr val="0070C0"/>
              </a:solidFill>
              <a:effectLst/>
              <a:latin typeface="MS Gothic" panose="020B0609070205080204" pitchFamily="49" charset="-128"/>
              <a:ea typeface="MS Gothic" panose="020B0609070205080204" pitchFamily="49" charset="-128"/>
            </a:endParaRPr>
          </a:p>
          <a:p>
            <a:r>
              <a:rPr lang="zh-CN" altLang="en-US" sz="1600" b="0" i="0" u="none" strike="noStrike" dirty="0">
                <a:solidFill>
                  <a:srgbClr val="374151"/>
                </a:solidFill>
                <a:effectLst/>
                <a:latin typeface="MS Gothic" panose="020B0609070205080204" pitchFamily="49" charset="-128"/>
                <a:ea typeface="MS Gothic" panose="020B0609070205080204" pitchFamily="49" charset="-128"/>
              </a:rPr>
              <a:t>外国記者</a:t>
            </a:r>
            <a:r>
              <a:rPr lang="ja-JP" altLang="en-US" sz="1600" b="0" i="0" u="none" strike="noStrike">
                <a:solidFill>
                  <a:srgbClr val="374151"/>
                </a:solidFill>
                <a:effectLst/>
                <a:latin typeface="MS Gothic" panose="020B0609070205080204" pitchFamily="49" charset="-128"/>
                <a:ea typeface="MS Gothic" panose="020B0609070205080204" pitchFamily="49" charset="-128"/>
              </a:rPr>
              <a:t>への</a:t>
            </a:r>
            <a:r>
              <a:rPr lang="zh-CN" altLang="en-US" sz="1600" b="0" i="0" u="none" strike="noStrike" dirty="0">
                <a:solidFill>
                  <a:srgbClr val="374151"/>
                </a:solidFill>
                <a:effectLst/>
                <a:latin typeface="MS Gothic" panose="020B0609070205080204" pitchFamily="49" charset="-128"/>
                <a:ea typeface="MS Gothic" panose="020B0609070205080204" pitchFamily="49" charset="-128"/>
              </a:rPr>
              <a:t>支援</a:t>
            </a:r>
            <a:r>
              <a:rPr lang="ja-JP" altLang="en-US" sz="1600">
                <a:solidFill>
                  <a:srgbClr val="374151"/>
                </a:solidFill>
                <a:latin typeface="MS Gothic" panose="020B0609070205080204" pitchFamily="49" charset="-128"/>
                <a:ea typeface="MS Gothic" panose="020B0609070205080204" pitchFamily="49" charset="-128"/>
              </a:rPr>
              <a:t>や</a:t>
            </a:r>
            <a:r>
              <a:rPr lang="zh-CN" altLang="en-US" sz="1600" b="0" i="0" u="none" strike="noStrike" dirty="0">
                <a:solidFill>
                  <a:srgbClr val="374151"/>
                </a:solidFill>
                <a:effectLst/>
                <a:latin typeface="MS Gothic" panose="020B0609070205080204" pitchFamily="49" charset="-128"/>
                <a:ea typeface="MS Gothic" panose="020B0609070205080204" pitchFamily="49" charset="-128"/>
              </a:rPr>
              <a:t>中国首脳</a:t>
            </a:r>
            <a:r>
              <a:rPr lang="ja-JP" altLang="en-US" sz="1600" b="0" i="0" u="none" strike="noStrike">
                <a:solidFill>
                  <a:srgbClr val="374151"/>
                </a:solidFill>
                <a:effectLst/>
                <a:latin typeface="MS Gothic" panose="020B0609070205080204" pitchFamily="49" charset="-128"/>
                <a:ea typeface="MS Gothic" panose="020B0609070205080204" pitchFamily="49" charset="-128"/>
              </a:rPr>
              <a:t>の</a:t>
            </a:r>
            <a:r>
              <a:rPr lang="zh-CN" altLang="en-US" sz="1600" b="0" i="0" u="none" strike="noStrike" dirty="0">
                <a:solidFill>
                  <a:srgbClr val="374151"/>
                </a:solidFill>
                <a:effectLst/>
                <a:latin typeface="MS Gothic" panose="020B0609070205080204" pitchFamily="49" charset="-128"/>
                <a:ea typeface="MS Gothic" panose="020B0609070205080204" pitchFamily="49" charset="-128"/>
              </a:rPr>
              <a:t>国際会議出席などの内容</a:t>
            </a:r>
            <a:r>
              <a:rPr lang="ja-JP" altLang="en-US" sz="1600" b="0" i="0" u="none" strike="noStrike">
                <a:solidFill>
                  <a:srgbClr val="374151"/>
                </a:solidFill>
                <a:effectLst/>
                <a:latin typeface="MS Gothic" panose="020B0609070205080204" pitchFamily="49" charset="-128"/>
                <a:ea typeface="MS Gothic" panose="020B0609070205080204" pitchFamily="49" charset="-128"/>
              </a:rPr>
              <a:t>を</a:t>
            </a:r>
            <a:r>
              <a:rPr lang="zh-CN" altLang="en-US" sz="1600" b="0" i="0" u="none" strike="noStrike" dirty="0">
                <a:solidFill>
                  <a:srgbClr val="374151"/>
                </a:solidFill>
                <a:effectLst/>
                <a:latin typeface="MS Gothic" panose="020B0609070205080204" pitchFamily="49" charset="-128"/>
                <a:ea typeface="MS Gothic" panose="020B0609070205080204" pitchFamily="49" charset="-128"/>
              </a:rPr>
              <a:t>明</a:t>
            </a:r>
            <a:r>
              <a:rPr lang="ja-JP" altLang="en-US" sz="1600" b="0" i="0" u="none" strike="noStrike">
                <a:solidFill>
                  <a:srgbClr val="374151"/>
                </a:solidFill>
                <a:effectLst/>
                <a:latin typeface="MS Gothic" panose="020B0609070205080204" pitchFamily="49" charset="-128"/>
                <a:ea typeface="MS Gothic" panose="020B0609070205080204" pitchFamily="49" charset="-128"/>
              </a:rPr>
              <a:t>らかにし、</a:t>
            </a:r>
            <a:r>
              <a:rPr lang="zh-CN" altLang="en-US" sz="1600" b="0" i="0" u="none" strike="noStrike" dirty="0">
                <a:solidFill>
                  <a:srgbClr val="374151"/>
                </a:solidFill>
                <a:effectLst/>
                <a:latin typeface="MS Gothic" panose="020B0609070205080204" pitchFamily="49" charset="-128"/>
                <a:ea typeface="MS Gothic" panose="020B0609070205080204" pitchFamily="49" charset="-128"/>
              </a:rPr>
              <a:t>情報隠蔽のイメージを挽回し責任</a:t>
            </a:r>
            <a:r>
              <a:rPr lang="ja-JP" altLang="en-US" sz="1600" b="0" i="0" u="none" strike="noStrike">
                <a:solidFill>
                  <a:srgbClr val="374151"/>
                </a:solidFill>
                <a:effectLst/>
                <a:latin typeface="MS Gothic" panose="020B0609070205080204" pitchFamily="49" charset="-128"/>
                <a:ea typeface="MS Gothic" panose="020B0609070205080204" pitchFamily="49" charset="-128"/>
              </a:rPr>
              <a:t>ある</a:t>
            </a:r>
            <a:r>
              <a:rPr lang="zh-CN" altLang="en-US" sz="1600" b="0" i="0" u="none" strike="noStrike" dirty="0">
                <a:solidFill>
                  <a:srgbClr val="374151"/>
                </a:solidFill>
                <a:effectLst/>
                <a:latin typeface="MS Gothic" panose="020B0609070205080204" pitchFamily="49" charset="-128"/>
                <a:ea typeface="MS Gothic" panose="020B0609070205080204" pitchFamily="49" charset="-128"/>
              </a:rPr>
              <a:t>態度</a:t>
            </a:r>
            <a:r>
              <a:rPr lang="ja-JP" altLang="en-US" sz="1600" b="0" i="0" u="none" strike="noStrike">
                <a:solidFill>
                  <a:srgbClr val="374151"/>
                </a:solidFill>
                <a:effectLst/>
                <a:latin typeface="MS Gothic" panose="020B0609070205080204" pitchFamily="49" charset="-128"/>
                <a:ea typeface="MS Gothic" panose="020B0609070205080204" pitchFamily="49" charset="-128"/>
              </a:rPr>
              <a:t>を</a:t>
            </a:r>
            <a:r>
              <a:rPr lang="zh-CN" altLang="en-US" sz="1600" b="0" i="0" u="none" strike="noStrike" dirty="0">
                <a:solidFill>
                  <a:srgbClr val="374151"/>
                </a:solidFill>
                <a:effectLst/>
                <a:latin typeface="MS Gothic" panose="020B0609070205080204" pitchFamily="49" charset="-128"/>
                <a:ea typeface="MS Gothic" panose="020B0609070205080204" pitchFamily="49" charset="-128"/>
              </a:rPr>
              <a:t>示</a:t>
            </a:r>
            <a:r>
              <a:rPr lang="ja-JP" altLang="en-US" sz="1600" b="0" i="0" u="none" strike="noStrike">
                <a:solidFill>
                  <a:srgbClr val="374151"/>
                </a:solidFill>
                <a:effectLst/>
                <a:latin typeface="MS Gothic" panose="020B0609070205080204" pitchFamily="49" charset="-128"/>
                <a:ea typeface="MS Gothic" panose="020B0609070205080204" pitchFamily="49" charset="-128"/>
              </a:rPr>
              <a:t>そうとした。</a:t>
            </a:r>
            <a:endParaRPr kumimoji="1" lang="zh-CN" altLang="en-US" sz="1600" dirty="0">
              <a:latin typeface="MS Gothic" panose="020B0609070205080204" pitchFamily="49" charset="-128"/>
              <a:ea typeface="MS Gothic" panose="020B0609070205080204" pitchFamily="49" charset="-128"/>
            </a:endParaRPr>
          </a:p>
        </p:txBody>
      </p:sp>
    </p:spTree>
    <p:extLst>
      <p:ext uri="{BB962C8B-B14F-4D97-AF65-F5344CB8AC3E}">
        <p14:creationId xmlns:p14="http://schemas.microsoft.com/office/powerpoint/2010/main" val="3165045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9FC5CE-4767-2508-40CA-AF888AB90A00}"/>
              </a:ext>
            </a:extLst>
          </p:cNvPr>
          <p:cNvSpPr>
            <a:spLocks noGrp="1"/>
          </p:cNvSpPr>
          <p:nvPr>
            <p:ph type="title"/>
          </p:nvPr>
        </p:nvSpPr>
        <p:spPr>
          <a:xfrm>
            <a:off x="158578" y="175399"/>
            <a:ext cx="10515600" cy="778476"/>
          </a:xfrm>
        </p:spPr>
        <p:txBody>
          <a:bodyPr>
            <a:normAutofit/>
          </a:bodyPr>
          <a:lstStyle/>
          <a:p>
            <a:r>
              <a:rPr kumimoji="1" lang="en-US" altLang="zh-CN" sz="3200" dirty="0">
                <a:latin typeface="MS Gothic" panose="020B0609070205080204" pitchFamily="49" charset="-128"/>
                <a:ea typeface="MS Gothic" panose="020B0609070205080204" pitchFamily="49" charset="-128"/>
              </a:rPr>
              <a:t>5.</a:t>
            </a:r>
            <a:r>
              <a:rPr kumimoji="1" lang="zh-CN" altLang="en-US" sz="3200" dirty="0">
                <a:latin typeface="MS Gothic" panose="020B0609070205080204" pitchFamily="49" charset="-128"/>
                <a:ea typeface="MS Gothic" panose="020B0609070205080204" pitchFamily="49" charset="-128"/>
              </a:rPr>
              <a:t>事例分析</a:t>
            </a:r>
            <a:r>
              <a:rPr kumimoji="1" lang="en-US" altLang="zh-CN" sz="3200" dirty="0">
                <a:latin typeface="MS Gothic" panose="020B0609070205080204" pitchFamily="49" charset="-128"/>
                <a:ea typeface="MS Gothic" panose="020B0609070205080204" pitchFamily="49" charset="-128"/>
              </a:rPr>
              <a:t>(SARS)</a:t>
            </a:r>
            <a:endParaRPr kumimoji="1" lang="zh-CN" altLang="en-US" sz="3200" dirty="0">
              <a:latin typeface="MS Gothic" panose="020B0609070205080204" pitchFamily="49" charset="-128"/>
              <a:ea typeface="MS Gothic" panose="020B0609070205080204" pitchFamily="49" charset="-128"/>
            </a:endParaRPr>
          </a:p>
        </p:txBody>
      </p:sp>
      <p:sp>
        <p:nvSpPr>
          <p:cNvPr id="10" name="文本框 9">
            <a:extLst>
              <a:ext uri="{FF2B5EF4-FFF2-40B4-BE49-F238E27FC236}">
                <a16:creationId xmlns:a16="http://schemas.microsoft.com/office/drawing/2014/main" id="{B9A1AFC1-4C8E-9399-E950-71E03EC52210}"/>
              </a:ext>
            </a:extLst>
          </p:cNvPr>
          <p:cNvSpPr txBox="1"/>
          <p:nvPr/>
        </p:nvSpPr>
        <p:spPr>
          <a:xfrm>
            <a:off x="465437" y="1100953"/>
            <a:ext cx="5630563" cy="369332"/>
          </a:xfrm>
          <a:prstGeom prst="rect">
            <a:avLst/>
          </a:prstGeom>
          <a:noFill/>
        </p:spPr>
        <p:txBody>
          <a:bodyPr wrap="square" rtlCol="0">
            <a:spAutoFit/>
          </a:bodyPr>
          <a:lstStyle/>
          <a:p>
            <a:r>
              <a:rPr kumimoji="1" lang="zh-CN" altLang="en-US" dirty="0">
                <a:latin typeface="MS Gothic" panose="020B0609070205080204" pitchFamily="49" charset="-128"/>
                <a:ea typeface="MS Gothic" panose="020B0609070205080204" pitchFamily="49" charset="-128"/>
              </a:rPr>
              <a:t>国営メディア（人民日報）による転載内容</a:t>
            </a:r>
          </a:p>
        </p:txBody>
      </p:sp>
      <p:sp>
        <p:nvSpPr>
          <p:cNvPr id="11" name="文本框 10">
            <a:extLst>
              <a:ext uri="{FF2B5EF4-FFF2-40B4-BE49-F238E27FC236}">
                <a16:creationId xmlns:a16="http://schemas.microsoft.com/office/drawing/2014/main" id="{B8C8ACF4-A829-D628-6619-83FED01C4F22}"/>
              </a:ext>
            </a:extLst>
          </p:cNvPr>
          <p:cNvSpPr txBox="1"/>
          <p:nvPr/>
        </p:nvSpPr>
        <p:spPr>
          <a:xfrm>
            <a:off x="6346950" y="2462993"/>
            <a:ext cx="5379613" cy="1815882"/>
          </a:xfrm>
          <a:prstGeom prst="rect">
            <a:avLst/>
          </a:prstGeom>
          <a:noFill/>
        </p:spPr>
        <p:txBody>
          <a:bodyPr wrap="square" rtlCol="0">
            <a:spAutoFit/>
          </a:bodyPr>
          <a:lstStyle/>
          <a:p>
            <a:r>
              <a:rPr lang="zh-CN" altLang="en-US" sz="1600" dirty="0">
                <a:solidFill>
                  <a:srgbClr val="0070C0"/>
                </a:solidFill>
                <a:latin typeface="MS Gothic" panose="020B0609070205080204" pitchFamily="49" charset="-128"/>
                <a:ea typeface="MS Gothic" panose="020B0609070205080204" pitchFamily="49" charset="-128"/>
              </a:rPr>
              <a:t>転載の</a:t>
            </a:r>
            <a:r>
              <a:rPr lang="zh-CN" altLang="en-US" sz="1600" b="0" i="0" u="none" strike="noStrike" dirty="0">
                <a:solidFill>
                  <a:srgbClr val="0070C0"/>
                </a:solidFill>
                <a:effectLst/>
                <a:latin typeface="MS Gothic" panose="020B0609070205080204" pitchFamily="49" charset="-128"/>
                <a:ea typeface="MS Gothic" panose="020B0609070205080204" pitchFamily="49" charset="-128"/>
              </a:rPr>
              <a:t>特徴：</a:t>
            </a:r>
            <a:endParaRPr lang="en-US" altLang="zh-CN" sz="1600" b="0" i="0" u="none" strike="noStrike" dirty="0">
              <a:solidFill>
                <a:srgbClr val="0070C0"/>
              </a:solidFill>
              <a:effectLst/>
              <a:latin typeface="MS Gothic" panose="020B0609070205080204" pitchFamily="49" charset="-128"/>
              <a:ea typeface="MS Gothic" panose="020B0609070205080204" pitchFamily="49" charset="-128"/>
            </a:endParaRPr>
          </a:p>
          <a:p>
            <a:endParaRPr lang="en-US" altLang="zh-CN" sz="1600" b="0" i="0" u="none" strike="noStrike" dirty="0">
              <a:solidFill>
                <a:srgbClr val="0070C0"/>
              </a:solidFill>
              <a:effectLst/>
              <a:latin typeface="MS Gothic" panose="020B0609070205080204" pitchFamily="49" charset="-128"/>
              <a:ea typeface="MS Gothic" panose="020B0609070205080204" pitchFamily="49" charset="-128"/>
            </a:endParaRPr>
          </a:p>
          <a:p>
            <a:r>
              <a:rPr kumimoji="1" lang="zh-CN" altLang="en-US" sz="1600" dirty="0">
                <a:latin typeface="MS Gothic" panose="020B0609070205080204" pitchFamily="49" charset="-128"/>
                <a:ea typeface="MS Gothic" panose="020B0609070205080204" pitchFamily="49" charset="-128"/>
              </a:rPr>
              <a:t>国営メディアの転載を通じて報道官は積極的に外国からの援助に感謝を表明し、中国政府の</a:t>
            </a:r>
            <a:r>
              <a:rPr kumimoji="1" lang="en-US" altLang="zh-CN" sz="1600" dirty="0">
                <a:latin typeface="MS Gothic" panose="020B0609070205080204" pitchFamily="49" charset="-128"/>
                <a:ea typeface="MS Gothic" panose="020B0609070205080204" pitchFamily="49" charset="-128"/>
              </a:rPr>
              <a:t>SARS</a:t>
            </a:r>
            <a:r>
              <a:rPr kumimoji="1" lang="zh-CN" altLang="en-US" sz="1600" dirty="0">
                <a:latin typeface="MS Gothic" panose="020B0609070205080204" pitchFamily="49" charset="-128"/>
                <a:ea typeface="MS Gothic" panose="020B0609070205080204" pitchFamily="49" charset="-128"/>
              </a:rPr>
              <a:t>対策を紹介した。</a:t>
            </a:r>
            <a:endParaRPr kumimoji="1" lang="en-US" altLang="zh-CN" sz="1600" dirty="0">
              <a:latin typeface="MS Gothic" panose="020B0609070205080204" pitchFamily="49" charset="-128"/>
              <a:ea typeface="MS Gothic" panose="020B0609070205080204" pitchFamily="49" charset="-128"/>
            </a:endParaRPr>
          </a:p>
          <a:p>
            <a:endParaRPr kumimoji="1" lang="en-US" altLang="zh-CN" sz="1600" dirty="0">
              <a:latin typeface="MS Gothic" panose="020B0609070205080204" pitchFamily="49" charset="-128"/>
              <a:ea typeface="MS Gothic" panose="020B0609070205080204" pitchFamily="49" charset="-128"/>
            </a:endParaRPr>
          </a:p>
          <a:p>
            <a:r>
              <a:rPr kumimoji="1" lang="zh-CN" altLang="en-US" sz="1600" dirty="0">
                <a:latin typeface="MS Gothic" panose="020B0609070205080204" pitchFamily="49" charset="-128"/>
                <a:ea typeface="MS Gothic" panose="020B0609070205080204" pitchFamily="49" charset="-128"/>
              </a:rPr>
              <a:t>しかし、このようなイメージ挽回措置はあくまでも一方的な発信だった</a:t>
            </a:r>
          </a:p>
        </p:txBody>
      </p:sp>
      <p:pic>
        <p:nvPicPr>
          <p:cNvPr id="13" name="图片 12" descr="表格&#10;&#10;描述已自动生成">
            <a:extLst>
              <a:ext uri="{FF2B5EF4-FFF2-40B4-BE49-F238E27FC236}">
                <a16:creationId xmlns:a16="http://schemas.microsoft.com/office/drawing/2014/main" id="{BC5A74E3-C20B-BE10-D6C5-010E5F4F61BC}"/>
              </a:ext>
            </a:extLst>
          </p:cNvPr>
          <p:cNvPicPr>
            <a:picLocks noChangeAspect="1"/>
          </p:cNvPicPr>
          <p:nvPr/>
        </p:nvPicPr>
        <p:blipFill>
          <a:blip r:embed="rId2"/>
          <a:stretch>
            <a:fillRect/>
          </a:stretch>
        </p:blipFill>
        <p:spPr>
          <a:xfrm>
            <a:off x="465437" y="1617363"/>
            <a:ext cx="5740400" cy="4140200"/>
          </a:xfrm>
          <a:prstGeom prst="rect">
            <a:avLst/>
          </a:prstGeom>
        </p:spPr>
      </p:pic>
    </p:spTree>
    <p:extLst>
      <p:ext uri="{BB962C8B-B14F-4D97-AF65-F5344CB8AC3E}">
        <p14:creationId xmlns:p14="http://schemas.microsoft.com/office/powerpoint/2010/main" val="1062332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675B50-7E23-0137-546F-FBB11ADA43E6}"/>
              </a:ext>
            </a:extLst>
          </p:cNvPr>
          <p:cNvSpPr>
            <a:spLocks noGrp="1"/>
          </p:cNvSpPr>
          <p:nvPr>
            <p:ph type="title"/>
          </p:nvPr>
        </p:nvSpPr>
        <p:spPr>
          <a:xfrm>
            <a:off x="356286" y="250539"/>
            <a:ext cx="10515600" cy="833054"/>
          </a:xfrm>
        </p:spPr>
        <p:txBody>
          <a:bodyPr>
            <a:normAutofit/>
          </a:bodyPr>
          <a:lstStyle/>
          <a:p>
            <a:r>
              <a:rPr kumimoji="1" lang="en-US" altLang="zh-CN" sz="3200" dirty="0">
                <a:latin typeface="MS Gothic" panose="020B0609070205080204" pitchFamily="49" charset="-128"/>
                <a:ea typeface="MS Gothic" panose="020B0609070205080204" pitchFamily="49" charset="-128"/>
              </a:rPr>
              <a:t>5.</a:t>
            </a:r>
            <a:r>
              <a:rPr kumimoji="1" lang="zh-CN" altLang="en-US" sz="3200" dirty="0">
                <a:latin typeface="MS Gothic" panose="020B0609070205080204" pitchFamily="49" charset="-128"/>
                <a:ea typeface="MS Gothic" panose="020B0609070205080204" pitchFamily="49" charset="-128"/>
              </a:rPr>
              <a:t>事例分析</a:t>
            </a:r>
            <a:r>
              <a:rPr kumimoji="1" lang="ja-JP" altLang="en-US" sz="3200">
                <a:latin typeface="MS Gothic" panose="020B0609070205080204" pitchFamily="49" charset="-128"/>
                <a:ea typeface="MS Gothic" panose="020B0609070205080204" pitchFamily="49" charset="-128"/>
              </a:rPr>
              <a:t>（</a:t>
            </a:r>
            <a:r>
              <a:rPr kumimoji="1" lang="zh-CN" altLang="en-US" sz="3200" dirty="0">
                <a:latin typeface="MS Gothic" panose="020B0609070205080204" pitchFamily="49" charset="-128"/>
                <a:ea typeface="MS Gothic" panose="020B0609070205080204" pitchFamily="49" charset="-128"/>
              </a:rPr>
              <a:t>四川大地震）</a:t>
            </a:r>
          </a:p>
        </p:txBody>
      </p:sp>
      <p:sp>
        <p:nvSpPr>
          <p:cNvPr id="5" name="文本框 4">
            <a:extLst>
              <a:ext uri="{FF2B5EF4-FFF2-40B4-BE49-F238E27FC236}">
                <a16:creationId xmlns:a16="http://schemas.microsoft.com/office/drawing/2014/main" id="{E4765FEF-E245-3CF4-C0EC-F81634282E3B}"/>
              </a:ext>
            </a:extLst>
          </p:cNvPr>
          <p:cNvSpPr txBox="1"/>
          <p:nvPr/>
        </p:nvSpPr>
        <p:spPr>
          <a:xfrm>
            <a:off x="378370" y="1056412"/>
            <a:ext cx="5854262" cy="5801588"/>
          </a:xfrm>
          <a:prstGeom prst="rect">
            <a:avLst/>
          </a:prstGeom>
          <a:noFill/>
        </p:spPr>
        <p:txBody>
          <a:bodyPr wrap="square">
            <a:spAutoFit/>
          </a:bodyPr>
          <a:lstStyle/>
          <a:p>
            <a:r>
              <a:rPr kumimoji="1" lang="zh-CN" altLang="en-US" sz="1600" dirty="0">
                <a:latin typeface="MS Gothic" panose="020B0609070205080204" pitchFamily="49" charset="-128"/>
                <a:ea typeface="MS Gothic" panose="020B0609070205080204" pitchFamily="49" charset="-128"/>
              </a:rPr>
              <a:t>考察期間：</a:t>
            </a:r>
            <a:r>
              <a:rPr kumimoji="1" lang="en-US" altLang="zh-CN" sz="1600" dirty="0">
                <a:latin typeface="MS Gothic" panose="020B0609070205080204" pitchFamily="49" charset="-128"/>
                <a:ea typeface="MS Gothic" panose="020B0609070205080204" pitchFamily="49" charset="-128"/>
              </a:rPr>
              <a:t>2008</a:t>
            </a:r>
            <a:r>
              <a:rPr kumimoji="1" lang="zh-CN" altLang="en-US" sz="1600" dirty="0">
                <a:latin typeface="MS Gothic" panose="020B0609070205080204" pitchFamily="49" charset="-128"/>
                <a:ea typeface="MS Gothic" panose="020B0609070205080204" pitchFamily="49" charset="-128"/>
              </a:rPr>
              <a:t>年</a:t>
            </a:r>
            <a:r>
              <a:rPr kumimoji="1" lang="en-US" altLang="zh-CN" sz="1600" dirty="0">
                <a:latin typeface="MS Gothic" panose="020B0609070205080204" pitchFamily="49" charset="-128"/>
                <a:ea typeface="MS Gothic" panose="020B0609070205080204" pitchFamily="49" charset="-128"/>
              </a:rPr>
              <a:t>5</a:t>
            </a:r>
            <a:r>
              <a:rPr kumimoji="1" lang="zh-CN" altLang="en-US" sz="1600" dirty="0">
                <a:latin typeface="MS Gothic" panose="020B0609070205080204" pitchFamily="49" charset="-128"/>
                <a:ea typeface="MS Gothic" panose="020B0609070205080204" pitchFamily="49" charset="-128"/>
              </a:rPr>
              <a:t>月</a:t>
            </a:r>
            <a:r>
              <a:rPr kumimoji="1" lang="en-US" altLang="zh-CN" sz="1600" dirty="0">
                <a:latin typeface="MS Gothic" panose="020B0609070205080204" pitchFamily="49" charset="-128"/>
                <a:ea typeface="MS Gothic" panose="020B0609070205080204" pitchFamily="49" charset="-128"/>
              </a:rPr>
              <a:t>12</a:t>
            </a:r>
            <a:r>
              <a:rPr kumimoji="1" lang="zh-CN" altLang="en-US" sz="1600" dirty="0">
                <a:latin typeface="MS Gothic" panose="020B0609070205080204" pitchFamily="49" charset="-128"/>
                <a:ea typeface="MS Gothic" panose="020B0609070205080204" pitchFamily="49" charset="-128"/>
              </a:rPr>
              <a:t>日から</a:t>
            </a:r>
            <a:r>
              <a:rPr kumimoji="1" lang="en-US" altLang="zh-CN" sz="1600" dirty="0">
                <a:latin typeface="MS Gothic" panose="020B0609070205080204" pitchFamily="49" charset="-128"/>
                <a:ea typeface="MS Gothic" panose="020B0609070205080204" pitchFamily="49" charset="-128"/>
              </a:rPr>
              <a:t>7</a:t>
            </a:r>
            <a:r>
              <a:rPr kumimoji="1" lang="zh-CN" altLang="en-US" sz="1600" dirty="0">
                <a:latin typeface="MS Gothic" panose="020B0609070205080204" pitchFamily="49" charset="-128"/>
                <a:ea typeface="MS Gothic" panose="020B0609070205080204" pitchFamily="49" charset="-128"/>
              </a:rPr>
              <a:t>月</a:t>
            </a:r>
            <a:r>
              <a:rPr kumimoji="1" lang="en-US" altLang="zh-CN" sz="1600" dirty="0">
                <a:latin typeface="MS Gothic" panose="020B0609070205080204" pitchFamily="49" charset="-128"/>
                <a:ea typeface="MS Gothic" panose="020B0609070205080204" pitchFamily="49" charset="-128"/>
              </a:rPr>
              <a:t>5</a:t>
            </a:r>
            <a:r>
              <a:rPr kumimoji="1" lang="zh-CN" altLang="en-US" sz="1600" dirty="0">
                <a:latin typeface="MS Gothic" panose="020B0609070205080204" pitchFamily="49" charset="-128"/>
                <a:ea typeface="MS Gothic" panose="020B0609070205080204" pitchFamily="49" charset="-128"/>
              </a:rPr>
              <a:t>日</a:t>
            </a:r>
            <a:endParaRPr kumimoji="1" lang="en-US" altLang="zh-CN" sz="1600" dirty="0">
              <a:latin typeface="MS Gothic" panose="020B0609070205080204" pitchFamily="49" charset="-128"/>
              <a:ea typeface="MS Gothic" panose="020B0609070205080204" pitchFamily="49" charset="-128"/>
            </a:endParaRPr>
          </a:p>
          <a:p>
            <a:endParaRPr kumimoji="1" lang="en-US" altLang="zh-CN" sz="1600" dirty="0">
              <a:latin typeface="MS Gothic" panose="020B0609070205080204" pitchFamily="49" charset="-128"/>
              <a:ea typeface="MS Gothic" panose="020B0609070205080204" pitchFamily="49" charset="-128"/>
            </a:endParaRPr>
          </a:p>
          <a:p>
            <a:r>
              <a:rPr kumimoji="1" lang="zh-CN" altLang="en-US" sz="1600" dirty="0">
                <a:latin typeface="MS Gothic" panose="020B0609070205080204" pitchFamily="49" charset="-128"/>
                <a:ea typeface="MS Gothic" panose="020B0609070205080204" pitchFamily="49" charset="-128"/>
              </a:rPr>
              <a:t>①記者会見の質疑応答件数：</a:t>
            </a:r>
            <a:r>
              <a:rPr kumimoji="1" lang="en-US" altLang="zh-CN" sz="1600" dirty="0">
                <a:latin typeface="MS Gothic" panose="020B0609070205080204" pitchFamily="49" charset="-128"/>
                <a:ea typeface="MS Gothic" panose="020B0609070205080204" pitchFamily="49" charset="-128"/>
              </a:rPr>
              <a:t>38</a:t>
            </a:r>
            <a:r>
              <a:rPr kumimoji="1" lang="zh-CN" altLang="en-US" sz="1600" dirty="0">
                <a:latin typeface="MS Gothic" panose="020B0609070205080204" pitchFamily="49" charset="-128"/>
                <a:ea typeface="MS Gothic" panose="020B0609070205080204" pitchFamily="49" charset="-128"/>
              </a:rPr>
              <a:t>件</a:t>
            </a:r>
            <a:endParaRPr kumimoji="1" lang="en-US" altLang="zh-CN" sz="1600" dirty="0">
              <a:latin typeface="MS Gothic" panose="020B0609070205080204" pitchFamily="49" charset="-128"/>
              <a:ea typeface="MS Gothic" panose="020B0609070205080204" pitchFamily="49" charset="-128"/>
            </a:endParaRPr>
          </a:p>
          <a:p>
            <a:r>
              <a:rPr kumimoji="1" lang="zh-CN" altLang="en-US" sz="1600" dirty="0">
                <a:latin typeface="MS Gothic" panose="020B0609070205080204" pitchFamily="49" charset="-128"/>
                <a:ea typeface="MS Gothic" panose="020B0609070205080204" pitchFamily="49" charset="-128"/>
              </a:rPr>
              <a:t>②記者会見の事前発表：</a:t>
            </a:r>
            <a:r>
              <a:rPr kumimoji="1" lang="en-US" altLang="zh-CN" sz="1600" dirty="0">
                <a:latin typeface="MS Gothic" panose="020B0609070205080204" pitchFamily="49" charset="-128"/>
                <a:ea typeface="MS Gothic" panose="020B0609070205080204" pitchFamily="49" charset="-128"/>
              </a:rPr>
              <a:t>3</a:t>
            </a:r>
            <a:r>
              <a:rPr kumimoji="1" lang="zh-CN" altLang="en-US" sz="1600" dirty="0">
                <a:latin typeface="MS Gothic" panose="020B0609070205080204" pitchFamily="49" charset="-128"/>
                <a:ea typeface="MS Gothic" panose="020B0609070205080204" pitchFamily="49" charset="-128"/>
              </a:rPr>
              <a:t>件</a:t>
            </a:r>
            <a:endParaRPr kumimoji="1" lang="en-US" altLang="zh-CN" sz="1600" dirty="0">
              <a:latin typeface="MS Gothic" panose="020B0609070205080204" pitchFamily="49" charset="-128"/>
              <a:ea typeface="MS Gothic" panose="020B0609070205080204" pitchFamily="49" charset="-128"/>
            </a:endParaRPr>
          </a:p>
          <a:p>
            <a:r>
              <a:rPr kumimoji="1" lang="zh-CN" altLang="en-US" sz="1600" dirty="0">
                <a:latin typeface="MS Gothic" panose="020B0609070205080204" pitchFamily="49" charset="-128"/>
                <a:ea typeface="MS Gothic" panose="020B0609070205080204" pitchFamily="49" charset="-128"/>
              </a:rPr>
              <a:t>③報道官談話：</a:t>
            </a:r>
            <a:r>
              <a:rPr kumimoji="1" lang="en-US" altLang="zh-CN" sz="1600" dirty="0">
                <a:latin typeface="MS Gothic" panose="020B0609070205080204" pitchFamily="49" charset="-128"/>
                <a:ea typeface="MS Gothic" panose="020B0609070205080204" pitchFamily="49" charset="-128"/>
              </a:rPr>
              <a:t>9</a:t>
            </a:r>
            <a:r>
              <a:rPr kumimoji="1" lang="zh-CN" altLang="en-US" sz="1600" dirty="0">
                <a:latin typeface="MS Gothic" panose="020B0609070205080204" pitchFamily="49" charset="-128"/>
                <a:ea typeface="MS Gothic" panose="020B0609070205080204" pitchFamily="49" charset="-128"/>
              </a:rPr>
              <a:t>件</a:t>
            </a:r>
            <a:endParaRPr kumimoji="1" lang="en-US" altLang="zh-CN" sz="1600" dirty="0">
              <a:latin typeface="MS Gothic" panose="020B0609070205080204" pitchFamily="49" charset="-128"/>
              <a:ea typeface="MS Gothic" panose="020B0609070205080204" pitchFamily="49" charset="-128"/>
            </a:endParaRPr>
          </a:p>
          <a:p>
            <a:endParaRPr kumimoji="1" lang="en-US" altLang="zh-CN" sz="1600" dirty="0">
              <a:latin typeface="MS Gothic" panose="020B0609070205080204" pitchFamily="49" charset="-128"/>
              <a:ea typeface="MS Gothic" panose="020B0609070205080204" pitchFamily="49" charset="-128"/>
            </a:endParaRPr>
          </a:p>
          <a:p>
            <a:r>
              <a:rPr kumimoji="1" lang="zh-CN" altLang="en-US" sz="1100" dirty="0">
                <a:latin typeface="MS Gothic" panose="020B0609070205080204" pitchFamily="49" charset="-128"/>
                <a:ea typeface="MS Gothic" panose="020B0609070205080204" pitchFamily="49" charset="-128"/>
              </a:rPr>
              <a:t>分析：</a:t>
            </a:r>
            <a:endParaRPr kumimoji="1" lang="en-US" altLang="zh-CN" sz="1100" dirty="0">
              <a:latin typeface="MS Gothic" panose="020B0609070205080204" pitchFamily="49" charset="-128"/>
              <a:ea typeface="MS Gothic" panose="020B0609070205080204" pitchFamily="49" charset="-128"/>
            </a:endParaRPr>
          </a:p>
          <a:p>
            <a:r>
              <a:rPr kumimoji="1" lang="zh-CN" altLang="en-US" sz="1100" dirty="0">
                <a:latin typeface="MS Gothic" panose="020B0609070205080204" pitchFamily="49" charset="-128"/>
                <a:ea typeface="MS Gothic" panose="020B0609070205080204" pitchFamily="49" charset="-128"/>
              </a:rPr>
              <a:t>・記者会見で答えられなかった重要な質問に、記者会見後に「報道官談話」を通じて情報公開を行い、双方向性のコミュニケーションができるようになった</a:t>
            </a:r>
            <a:endParaRPr kumimoji="1" lang="en-US" altLang="zh-CN" sz="1100" dirty="0">
              <a:latin typeface="MS Gothic" panose="020B0609070205080204" pitchFamily="49" charset="-128"/>
              <a:ea typeface="MS Gothic" panose="020B0609070205080204" pitchFamily="49" charset="-128"/>
            </a:endParaRPr>
          </a:p>
          <a:p>
            <a:r>
              <a:rPr kumimoji="1" lang="zh-CN" altLang="en-US" sz="1100" dirty="0">
                <a:latin typeface="MS Gothic" panose="020B0609070205080204" pitchFamily="49" charset="-128"/>
                <a:ea typeface="MS Gothic" panose="020B0609070205080204" pitchFamily="49" charset="-128"/>
              </a:rPr>
              <a:t>例</a:t>
            </a:r>
            <a:endParaRPr kumimoji="1" lang="en-US" altLang="zh-CN" sz="1100" dirty="0">
              <a:latin typeface="MS Gothic" panose="020B0609070205080204" pitchFamily="49" charset="-128"/>
              <a:ea typeface="MS Gothic" panose="020B0609070205080204" pitchFamily="49" charset="-128"/>
            </a:endParaRPr>
          </a:p>
          <a:p>
            <a:r>
              <a:rPr kumimoji="1" lang="zh-CN" altLang="en-US" sz="1100" dirty="0">
                <a:solidFill>
                  <a:srgbClr val="0070C0"/>
                </a:solidFill>
                <a:latin typeface="MS Mincho" panose="02020609040205080304" pitchFamily="49" charset="-128"/>
                <a:ea typeface="MS Mincho" panose="02020609040205080304" pitchFamily="49" charset="-128"/>
              </a:rPr>
              <a:t>記者会見において</a:t>
            </a:r>
            <a:endParaRPr kumimoji="1" lang="en-US" altLang="zh-CN" sz="1100" dirty="0">
              <a:solidFill>
                <a:srgbClr val="0070C0"/>
              </a:solidFill>
              <a:latin typeface="MS Mincho" panose="02020609040205080304" pitchFamily="49" charset="-128"/>
              <a:ea typeface="MS Mincho" panose="02020609040205080304" pitchFamily="49" charset="-128"/>
            </a:endParaRPr>
          </a:p>
          <a:p>
            <a:r>
              <a:rPr kumimoji="1" lang="zh-CN" altLang="en-US" sz="1100" dirty="0">
                <a:latin typeface="MS Mincho" panose="02020609040205080304" pitchFamily="49" charset="-128"/>
                <a:ea typeface="MS Mincho" panose="02020609040205080304" pitchFamily="49" charset="-128"/>
              </a:rPr>
              <a:t>記者：「現在、汶川地震で外国人が死傷したニュースはありますか」</a:t>
            </a:r>
            <a:endParaRPr kumimoji="1" lang="en-US" altLang="zh-CN" sz="1100" dirty="0">
              <a:latin typeface="MS Mincho" panose="02020609040205080304" pitchFamily="49" charset="-128"/>
              <a:ea typeface="MS Mincho" panose="02020609040205080304" pitchFamily="49" charset="-128"/>
            </a:endParaRPr>
          </a:p>
          <a:p>
            <a:r>
              <a:rPr kumimoji="1" lang="zh-CN" altLang="en-US" sz="1100" dirty="0">
                <a:latin typeface="MS Mincho" panose="02020609040205080304" pitchFamily="49" charset="-128"/>
                <a:ea typeface="MS Mincho" panose="02020609040205080304" pitchFamily="49" charset="-128"/>
              </a:rPr>
              <a:t>報道官：「確認中」</a:t>
            </a:r>
            <a:endParaRPr kumimoji="1" lang="en-US" altLang="zh-CN" sz="1100" dirty="0">
              <a:latin typeface="MS Mincho" panose="02020609040205080304" pitchFamily="49" charset="-128"/>
              <a:ea typeface="MS Mincho" panose="02020609040205080304" pitchFamily="49" charset="-128"/>
            </a:endParaRPr>
          </a:p>
          <a:p>
            <a:r>
              <a:rPr kumimoji="1" lang="zh-CN" altLang="en-US" sz="1100" dirty="0">
                <a:latin typeface="MS Mincho" panose="02020609040205080304" pitchFamily="49" charset="-128"/>
                <a:ea typeface="MS Mincho" panose="02020609040205080304" pitchFamily="49" charset="-128"/>
              </a:rPr>
              <a:t>（</a:t>
            </a:r>
            <a:r>
              <a:rPr kumimoji="1" lang="en-US" altLang="zh-CN" sz="1100" dirty="0">
                <a:latin typeface="MS Mincho" panose="02020609040205080304" pitchFamily="49" charset="-128"/>
                <a:ea typeface="MS Mincho" panose="02020609040205080304" pitchFamily="49" charset="-128"/>
              </a:rPr>
              <a:t>2008</a:t>
            </a:r>
            <a:r>
              <a:rPr kumimoji="1" lang="zh-CN" altLang="en-US" sz="1100" dirty="0">
                <a:latin typeface="MS Mincho" panose="02020609040205080304" pitchFamily="49" charset="-128"/>
                <a:ea typeface="MS Mincho" panose="02020609040205080304" pitchFamily="49" charset="-128"/>
              </a:rPr>
              <a:t>年</a:t>
            </a:r>
            <a:r>
              <a:rPr kumimoji="1" lang="en-US" altLang="zh-CN" sz="1100" dirty="0">
                <a:latin typeface="MS Mincho" panose="02020609040205080304" pitchFamily="49" charset="-128"/>
                <a:ea typeface="MS Mincho" panose="02020609040205080304" pitchFamily="49" charset="-128"/>
              </a:rPr>
              <a:t>5</a:t>
            </a:r>
            <a:r>
              <a:rPr kumimoji="1" lang="zh-CN" altLang="en-US" sz="1100" dirty="0">
                <a:latin typeface="MS Mincho" panose="02020609040205080304" pitchFamily="49" charset="-128"/>
                <a:ea typeface="MS Mincho" panose="02020609040205080304" pitchFamily="49" charset="-128"/>
              </a:rPr>
              <a:t>月</a:t>
            </a:r>
            <a:r>
              <a:rPr kumimoji="1" lang="en-US" altLang="zh-CN" sz="1100" dirty="0">
                <a:latin typeface="MS Mincho" panose="02020609040205080304" pitchFamily="49" charset="-128"/>
                <a:ea typeface="MS Mincho" panose="02020609040205080304" pitchFamily="49" charset="-128"/>
              </a:rPr>
              <a:t>13</a:t>
            </a:r>
            <a:r>
              <a:rPr kumimoji="1" lang="zh-CN" altLang="en-US" sz="1100" dirty="0">
                <a:latin typeface="MS Mincho" panose="02020609040205080304" pitchFamily="49" charset="-128"/>
                <a:ea typeface="MS Mincho" panose="02020609040205080304" pitchFamily="49" charset="-128"/>
              </a:rPr>
              <a:t>日</a:t>
            </a:r>
            <a:r>
              <a:rPr kumimoji="1" lang="ja-JP" altLang="en-US" sz="1100">
                <a:latin typeface="MS Mincho" panose="02020609040205080304" pitchFamily="49" charset="-128"/>
                <a:ea typeface="MS Mincho" panose="02020609040205080304" pitchFamily="49" charset="-128"/>
              </a:rPr>
              <a:t>　</a:t>
            </a:r>
            <a:r>
              <a:rPr kumimoji="1" lang="zh-CN" altLang="en-US" sz="1100" dirty="0">
                <a:latin typeface="MS Mincho" panose="02020609040205080304" pitchFamily="49" charset="-128"/>
                <a:ea typeface="MS Mincho" panose="02020609040205080304" pitchFamily="49" charset="-128"/>
              </a:rPr>
              <a:t>記者会見）</a:t>
            </a:r>
            <a:endParaRPr kumimoji="1" lang="en-US" altLang="zh-CN" sz="1100" dirty="0">
              <a:latin typeface="MS Mincho" panose="02020609040205080304" pitchFamily="49" charset="-128"/>
              <a:ea typeface="MS Mincho" panose="02020609040205080304" pitchFamily="49" charset="-128"/>
            </a:endParaRPr>
          </a:p>
          <a:p>
            <a:r>
              <a:rPr kumimoji="1" lang="zh-CN" altLang="en-US" sz="1100" dirty="0">
                <a:latin typeface="MS Mincho" panose="02020609040205080304" pitchFamily="49" charset="-128"/>
                <a:ea typeface="MS Mincho" panose="02020609040205080304" pitchFamily="49" charset="-128"/>
              </a:rPr>
              <a:t>↓</a:t>
            </a:r>
            <a:endParaRPr kumimoji="1" lang="en-US" altLang="zh-CN" sz="1100" dirty="0">
              <a:latin typeface="MS Mincho" panose="02020609040205080304" pitchFamily="49" charset="-128"/>
              <a:ea typeface="MS Mincho" panose="02020609040205080304" pitchFamily="49" charset="-128"/>
            </a:endParaRPr>
          </a:p>
          <a:p>
            <a:r>
              <a:rPr kumimoji="1" lang="zh-CN" altLang="en-US" sz="1100" dirty="0">
                <a:solidFill>
                  <a:srgbClr val="0070C0"/>
                </a:solidFill>
                <a:latin typeface="MS Mincho" panose="02020609040205080304" pitchFamily="49" charset="-128"/>
                <a:ea typeface="MS Mincho" panose="02020609040205080304" pitchFamily="49" charset="-128"/>
              </a:rPr>
              <a:t>記者会見後に発表された「報道官談話」</a:t>
            </a:r>
            <a:endParaRPr kumimoji="1" lang="en-US" altLang="zh-CN" sz="1100" dirty="0">
              <a:solidFill>
                <a:srgbClr val="0070C0"/>
              </a:solidFill>
              <a:latin typeface="MS Mincho" panose="02020609040205080304" pitchFamily="49" charset="-128"/>
              <a:ea typeface="MS Mincho" panose="02020609040205080304" pitchFamily="49" charset="-128"/>
            </a:endParaRPr>
          </a:p>
          <a:p>
            <a:r>
              <a:rPr kumimoji="1" lang="zh-CN" altLang="en-US" sz="1100" dirty="0">
                <a:latin typeface="MS Mincho" panose="02020609040205080304" pitchFamily="49" charset="-128"/>
                <a:ea typeface="MS Mincho" panose="02020609040205080304" pitchFamily="49" charset="-128"/>
              </a:rPr>
              <a:t>報道官：「イギリス観光客</a:t>
            </a:r>
            <a:r>
              <a:rPr kumimoji="1" lang="en-US" altLang="zh-CN" sz="1100" dirty="0">
                <a:latin typeface="MS Mincho" panose="02020609040205080304" pitchFamily="49" charset="-128"/>
                <a:ea typeface="MS Mincho" panose="02020609040205080304" pitchFamily="49" charset="-128"/>
              </a:rPr>
              <a:t>31</a:t>
            </a:r>
            <a:r>
              <a:rPr kumimoji="1" lang="zh-CN" altLang="en-US" sz="1100" dirty="0">
                <a:latin typeface="MS Mincho" panose="02020609040205080304" pitchFamily="49" charset="-128"/>
                <a:ea typeface="MS Mincho" panose="02020609040205080304" pitchFamily="49" charset="-128"/>
              </a:rPr>
              <a:t>人が無事に成都に戻った」</a:t>
            </a:r>
            <a:endParaRPr kumimoji="1" lang="en-US" altLang="zh-CN" sz="1100" dirty="0">
              <a:latin typeface="MS Mincho" panose="02020609040205080304" pitchFamily="49" charset="-128"/>
              <a:ea typeface="MS Mincho" panose="02020609040205080304" pitchFamily="49" charset="-128"/>
            </a:endParaRPr>
          </a:p>
          <a:p>
            <a:r>
              <a:rPr kumimoji="1" lang="zh-CN" altLang="en-US" sz="1100" dirty="0">
                <a:latin typeface="MS Mincho" panose="02020609040205080304" pitchFamily="49" charset="-128"/>
                <a:ea typeface="MS Mincho" panose="02020609040205080304" pitchFamily="49" charset="-128"/>
              </a:rPr>
              <a:t>（</a:t>
            </a:r>
            <a:r>
              <a:rPr kumimoji="1" lang="en-US" altLang="zh-CN" sz="1100" dirty="0">
                <a:latin typeface="MS Mincho" panose="02020609040205080304" pitchFamily="49" charset="-128"/>
                <a:ea typeface="MS Mincho" panose="02020609040205080304" pitchFamily="49" charset="-128"/>
              </a:rPr>
              <a:t>2008</a:t>
            </a:r>
            <a:r>
              <a:rPr kumimoji="1" lang="zh-CN" altLang="en-US" sz="1100" dirty="0">
                <a:latin typeface="MS Mincho" panose="02020609040205080304" pitchFamily="49" charset="-128"/>
                <a:ea typeface="MS Mincho" panose="02020609040205080304" pitchFamily="49" charset="-128"/>
              </a:rPr>
              <a:t>年</a:t>
            </a:r>
            <a:r>
              <a:rPr kumimoji="1" lang="en-US" altLang="zh-CN" sz="1100" dirty="0">
                <a:latin typeface="MS Mincho" panose="02020609040205080304" pitchFamily="49" charset="-128"/>
                <a:ea typeface="MS Mincho" panose="02020609040205080304" pitchFamily="49" charset="-128"/>
              </a:rPr>
              <a:t>5</a:t>
            </a:r>
            <a:r>
              <a:rPr kumimoji="1" lang="zh-CN" altLang="en-US" sz="1100" dirty="0">
                <a:latin typeface="MS Mincho" panose="02020609040205080304" pitchFamily="49" charset="-128"/>
                <a:ea typeface="MS Mincho" panose="02020609040205080304" pitchFamily="49" charset="-128"/>
              </a:rPr>
              <a:t>月</a:t>
            </a:r>
            <a:r>
              <a:rPr kumimoji="1" lang="en-US" altLang="zh-CN" sz="1100" dirty="0">
                <a:latin typeface="MS Mincho" panose="02020609040205080304" pitchFamily="49" charset="-128"/>
                <a:ea typeface="MS Mincho" panose="02020609040205080304" pitchFamily="49" charset="-128"/>
              </a:rPr>
              <a:t>13</a:t>
            </a:r>
            <a:r>
              <a:rPr kumimoji="1" lang="zh-CN" altLang="en-US" sz="1100" dirty="0">
                <a:latin typeface="MS Mincho" panose="02020609040205080304" pitchFamily="49" charset="-128"/>
                <a:ea typeface="MS Mincho" panose="02020609040205080304" pitchFamily="49" charset="-128"/>
              </a:rPr>
              <a:t>日</a:t>
            </a:r>
            <a:r>
              <a:rPr kumimoji="1" lang="ja-JP" altLang="en-US" sz="1100">
                <a:latin typeface="MS Mincho" panose="02020609040205080304" pitchFamily="49" charset="-128"/>
                <a:ea typeface="MS Mincho" panose="02020609040205080304" pitchFamily="49" charset="-128"/>
              </a:rPr>
              <a:t>　</a:t>
            </a:r>
            <a:r>
              <a:rPr kumimoji="1" lang="zh-CN" altLang="en-US" sz="1100" dirty="0">
                <a:latin typeface="MS Mincho" panose="02020609040205080304" pitchFamily="49" charset="-128"/>
                <a:ea typeface="MS Mincho" panose="02020609040205080304" pitchFamily="49" charset="-128"/>
              </a:rPr>
              <a:t>報道官談話）</a:t>
            </a:r>
            <a:endParaRPr kumimoji="1" lang="en-US" altLang="zh-CN" sz="1100" dirty="0">
              <a:latin typeface="MS Mincho" panose="02020609040205080304" pitchFamily="49" charset="-128"/>
              <a:ea typeface="MS Mincho" panose="02020609040205080304" pitchFamily="49" charset="-128"/>
            </a:endParaRPr>
          </a:p>
          <a:p>
            <a:endParaRPr kumimoji="1" lang="en-US" altLang="zh-CN" sz="1100" dirty="0">
              <a:latin typeface="MS Gothic" panose="020B0609070205080204" pitchFamily="49" charset="-128"/>
              <a:ea typeface="MS Gothic" panose="020B0609070205080204" pitchFamily="49" charset="-128"/>
            </a:endParaRPr>
          </a:p>
          <a:p>
            <a:r>
              <a:rPr kumimoji="1" lang="zh-CN" altLang="en-US" sz="1100" dirty="0">
                <a:latin typeface="MS Gothic" panose="020B0609070205080204" pitchFamily="49" charset="-128"/>
                <a:ea typeface="MS Gothic" panose="020B0609070205080204" pitchFamily="49" charset="-128"/>
              </a:rPr>
              <a:t>・「報道官談話」を通じて、記者会見で行う回答をより明確にし、場合によって</a:t>
            </a:r>
            <a:r>
              <a:rPr kumimoji="1" lang="zh-CN" altLang="en-US" sz="1100" dirty="0">
                <a:solidFill>
                  <a:srgbClr val="0070C0"/>
                </a:solidFill>
                <a:latin typeface="MS Gothic" panose="020B0609070205080204" pitchFamily="49" charset="-128"/>
                <a:ea typeface="MS Gothic" panose="020B0609070205080204" pitchFamily="49" charset="-128"/>
              </a:rPr>
              <a:t>修正も行う</a:t>
            </a:r>
            <a:r>
              <a:rPr kumimoji="1" lang="zh-CN" altLang="en-US" sz="1100" dirty="0">
                <a:latin typeface="MS Gothic" panose="020B0609070205080204" pitchFamily="49" charset="-128"/>
                <a:ea typeface="MS Gothic" panose="020B0609070205080204" pitchFamily="49" charset="-128"/>
              </a:rPr>
              <a:t>。</a:t>
            </a:r>
            <a:endParaRPr kumimoji="1" lang="en-US" altLang="zh-CN" sz="1100" dirty="0">
              <a:latin typeface="MS Gothic" panose="020B0609070205080204" pitchFamily="49" charset="-128"/>
              <a:ea typeface="MS Gothic" panose="020B0609070205080204" pitchFamily="49" charset="-128"/>
            </a:endParaRPr>
          </a:p>
          <a:p>
            <a:r>
              <a:rPr kumimoji="1" lang="zh-CN" altLang="en-US" sz="1100" dirty="0">
                <a:latin typeface="MS Gothic" panose="020B0609070205080204" pitchFamily="49" charset="-128"/>
                <a:ea typeface="MS Gothic" panose="020B0609070205080204" pitchFamily="49" charset="-128"/>
              </a:rPr>
              <a:t>例</a:t>
            </a:r>
            <a:endParaRPr kumimoji="1" lang="en-US" altLang="zh-CN" sz="1100" dirty="0">
              <a:latin typeface="MS Gothic" panose="020B0609070205080204" pitchFamily="49" charset="-128"/>
              <a:ea typeface="MS Gothic" panose="020B0609070205080204" pitchFamily="49" charset="-128"/>
            </a:endParaRPr>
          </a:p>
          <a:p>
            <a:r>
              <a:rPr kumimoji="1" lang="zh-CN" altLang="en-US" sz="1100" dirty="0">
                <a:solidFill>
                  <a:srgbClr val="0070C0"/>
                </a:solidFill>
                <a:latin typeface="MS Mincho" panose="02020609040205080304" pitchFamily="49" charset="-128"/>
                <a:ea typeface="MS Mincho" panose="02020609040205080304" pitchFamily="49" charset="-128"/>
              </a:rPr>
              <a:t>記者会見において</a:t>
            </a:r>
            <a:endParaRPr kumimoji="1" lang="en-US" altLang="zh-CN" sz="1100" dirty="0">
              <a:solidFill>
                <a:srgbClr val="0070C0"/>
              </a:solidFill>
              <a:latin typeface="MS Mincho" panose="02020609040205080304" pitchFamily="49" charset="-128"/>
              <a:ea typeface="MS Mincho" panose="02020609040205080304" pitchFamily="49" charset="-128"/>
            </a:endParaRPr>
          </a:p>
          <a:p>
            <a:r>
              <a:rPr kumimoji="1" lang="zh-CN" altLang="en-US" sz="1100" dirty="0">
                <a:latin typeface="MS Mincho" panose="02020609040205080304" pitchFamily="49" charset="-128"/>
                <a:ea typeface="MS Mincho" panose="02020609040205080304" pitchFamily="49" charset="-128"/>
              </a:rPr>
              <a:t>記者：「中国が韓国とオーストラリアの救援隊を拒否した理由は？」</a:t>
            </a:r>
            <a:endParaRPr kumimoji="1" lang="en-US" altLang="zh-CN" sz="1100" dirty="0">
              <a:latin typeface="MS Mincho" panose="02020609040205080304" pitchFamily="49" charset="-128"/>
              <a:ea typeface="MS Mincho" panose="02020609040205080304" pitchFamily="49" charset="-128"/>
            </a:endParaRPr>
          </a:p>
          <a:p>
            <a:r>
              <a:rPr kumimoji="1" lang="zh-CN" altLang="en-US" sz="1100" dirty="0">
                <a:latin typeface="MS Mincho" panose="02020609040205080304" pitchFamily="49" charset="-128"/>
                <a:ea typeface="MS Mincho" panose="02020609040205080304" pitchFamily="49" charset="-128"/>
              </a:rPr>
              <a:t>報道官：「まだ検討中」</a:t>
            </a:r>
            <a:endParaRPr kumimoji="1" lang="en-US" altLang="zh-CN" sz="1100" dirty="0">
              <a:latin typeface="MS Mincho" panose="02020609040205080304" pitchFamily="49" charset="-128"/>
              <a:ea typeface="MS Mincho" panose="02020609040205080304" pitchFamily="49" charset="-128"/>
            </a:endParaRPr>
          </a:p>
          <a:p>
            <a:r>
              <a:rPr kumimoji="1" lang="zh-CN" altLang="en-US" sz="1100" dirty="0">
                <a:latin typeface="MS Mincho" panose="02020609040205080304" pitchFamily="49" charset="-128"/>
                <a:ea typeface="MS Mincho" panose="02020609040205080304" pitchFamily="49" charset="-128"/>
              </a:rPr>
              <a:t>（</a:t>
            </a:r>
            <a:r>
              <a:rPr kumimoji="1" lang="en-US" altLang="zh-CN" sz="1100" dirty="0">
                <a:latin typeface="MS Mincho" panose="02020609040205080304" pitchFamily="49" charset="-128"/>
                <a:ea typeface="MS Mincho" panose="02020609040205080304" pitchFamily="49" charset="-128"/>
              </a:rPr>
              <a:t>2008</a:t>
            </a:r>
            <a:r>
              <a:rPr kumimoji="1" lang="zh-CN" altLang="en-US" sz="1100" dirty="0">
                <a:latin typeface="MS Mincho" panose="02020609040205080304" pitchFamily="49" charset="-128"/>
                <a:ea typeface="MS Mincho" panose="02020609040205080304" pitchFamily="49" charset="-128"/>
              </a:rPr>
              <a:t>年</a:t>
            </a:r>
            <a:r>
              <a:rPr kumimoji="1" lang="en-US" altLang="zh-CN" sz="1100" dirty="0">
                <a:latin typeface="MS Mincho" panose="02020609040205080304" pitchFamily="49" charset="-128"/>
                <a:ea typeface="MS Mincho" panose="02020609040205080304" pitchFamily="49" charset="-128"/>
              </a:rPr>
              <a:t>5</a:t>
            </a:r>
            <a:r>
              <a:rPr kumimoji="1" lang="zh-CN" altLang="en-US" sz="1100" dirty="0">
                <a:latin typeface="MS Mincho" panose="02020609040205080304" pitchFamily="49" charset="-128"/>
                <a:ea typeface="MS Mincho" panose="02020609040205080304" pitchFamily="49" charset="-128"/>
              </a:rPr>
              <a:t>月</a:t>
            </a:r>
            <a:r>
              <a:rPr kumimoji="1" lang="en-US" altLang="zh-CN" sz="1100" dirty="0">
                <a:latin typeface="MS Mincho" panose="02020609040205080304" pitchFamily="49" charset="-128"/>
                <a:ea typeface="MS Mincho" panose="02020609040205080304" pitchFamily="49" charset="-128"/>
              </a:rPr>
              <a:t>15</a:t>
            </a:r>
            <a:r>
              <a:rPr kumimoji="1" lang="zh-CN" altLang="en-US" sz="1100" dirty="0">
                <a:latin typeface="MS Mincho" panose="02020609040205080304" pitchFamily="49" charset="-128"/>
                <a:ea typeface="MS Mincho" panose="02020609040205080304" pitchFamily="49" charset="-128"/>
              </a:rPr>
              <a:t>日</a:t>
            </a:r>
            <a:r>
              <a:rPr kumimoji="1" lang="ja-JP" altLang="en-US" sz="1100">
                <a:latin typeface="MS Mincho" panose="02020609040205080304" pitchFamily="49" charset="-128"/>
                <a:ea typeface="MS Mincho" panose="02020609040205080304" pitchFamily="49" charset="-128"/>
              </a:rPr>
              <a:t>　</a:t>
            </a:r>
            <a:r>
              <a:rPr kumimoji="1" lang="zh-CN" altLang="en-US" sz="1100" dirty="0">
                <a:latin typeface="MS Mincho" panose="02020609040205080304" pitchFamily="49" charset="-128"/>
                <a:ea typeface="MS Mincho" panose="02020609040205080304" pitchFamily="49" charset="-128"/>
              </a:rPr>
              <a:t>記者会見）</a:t>
            </a:r>
            <a:endParaRPr kumimoji="1" lang="en-US" altLang="zh-CN" sz="1100" dirty="0">
              <a:latin typeface="MS Mincho" panose="02020609040205080304" pitchFamily="49" charset="-128"/>
              <a:ea typeface="MS Mincho" panose="02020609040205080304" pitchFamily="49" charset="-128"/>
            </a:endParaRPr>
          </a:p>
          <a:p>
            <a:r>
              <a:rPr kumimoji="1" lang="zh-CN" altLang="en-US" sz="1100" dirty="0">
                <a:latin typeface="MS Mincho" panose="02020609040205080304" pitchFamily="49" charset="-128"/>
                <a:ea typeface="MS Mincho" panose="02020609040205080304" pitchFamily="49" charset="-128"/>
              </a:rPr>
              <a:t>↓</a:t>
            </a:r>
            <a:endParaRPr kumimoji="1" lang="en-US" altLang="zh-CN" sz="1100" dirty="0">
              <a:latin typeface="MS Mincho" panose="02020609040205080304" pitchFamily="49" charset="-128"/>
              <a:ea typeface="MS Mincho" panose="02020609040205080304" pitchFamily="49" charset="-128"/>
            </a:endParaRPr>
          </a:p>
          <a:p>
            <a:r>
              <a:rPr kumimoji="1" lang="zh-CN" altLang="en-US" sz="1100" dirty="0">
                <a:solidFill>
                  <a:srgbClr val="0070C0"/>
                </a:solidFill>
                <a:latin typeface="MS Mincho" panose="02020609040205080304" pitchFamily="49" charset="-128"/>
                <a:ea typeface="MS Mincho" panose="02020609040205080304" pitchFamily="49" charset="-128"/>
              </a:rPr>
              <a:t>記者会見後に発表された「報道官談話」</a:t>
            </a:r>
            <a:endParaRPr kumimoji="1" lang="en-US" altLang="zh-CN" sz="1100" dirty="0">
              <a:solidFill>
                <a:srgbClr val="0070C0"/>
              </a:solidFill>
              <a:latin typeface="MS Mincho" panose="02020609040205080304" pitchFamily="49" charset="-128"/>
              <a:ea typeface="MS Mincho" panose="02020609040205080304" pitchFamily="49" charset="-128"/>
            </a:endParaRPr>
          </a:p>
          <a:p>
            <a:r>
              <a:rPr kumimoji="1" lang="zh-CN" altLang="en-US" sz="1100" dirty="0">
                <a:latin typeface="MS Mincho" panose="02020609040205080304" pitchFamily="49" charset="-128"/>
                <a:ea typeface="MS Mincho" panose="02020609040205080304" pitchFamily="49" charset="-128"/>
              </a:rPr>
              <a:t>報道官：「中国政府はロシア、韓国、シンガポールの</a:t>
            </a:r>
            <a:r>
              <a:rPr kumimoji="1" lang="en-US" altLang="zh-CN" sz="1100" dirty="0">
                <a:latin typeface="MS Mincho" panose="02020609040205080304" pitchFamily="49" charset="-128"/>
                <a:ea typeface="MS Mincho" panose="02020609040205080304" pitchFamily="49" charset="-128"/>
              </a:rPr>
              <a:t>3</a:t>
            </a:r>
            <a:r>
              <a:rPr kumimoji="1" lang="zh-CN" altLang="en-US" sz="1100" dirty="0">
                <a:latin typeface="MS Mincho" panose="02020609040205080304" pitchFamily="49" charset="-128"/>
                <a:ea typeface="MS Mincho" panose="02020609040205080304" pitchFamily="49" charset="-128"/>
              </a:rPr>
              <a:t>カ国が地震救援活動に協力するために救援要員を中国に派遣することに同意」</a:t>
            </a:r>
            <a:endParaRPr kumimoji="1" lang="en-US" altLang="zh-CN" sz="1100" dirty="0">
              <a:latin typeface="MS Mincho" panose="02020609040205080304" pitchFamily="49" charset="-128"/>
              <a:ea typeface="MS Mincho" panose="02020609040205080304" pitchFamily="49" charset="-128"/>
            </a:endParaRPr>
          </a:p>
          <a:p>
            <a:endParaRPr kumimoji="1" lang="en-US" altLang="zh-CN" sz="1100" dirty="0">
              <a:latin typeface="MS Gothic" panose="020B0609070205080204" pitchFamily="49" charset="-128"/>
              <a:ea typeface="MS Gothic" panose="020B0609070205080204" pitchFamily="49" charset="-128"/>
            </a:endParaRPr>
          </a:p>
        </p:txBody>
      </p:sp>
      <p:pic>
        <p:nvPicPr>
          <p:cNvPr id="7" name="图片 6" descr="文本&#10;&#10;中度可信度描述已自动生成">
            <a:extLst>
              <a:ext uri="{FF2B5EF4-FFF2-40B4-BE49-F238E27FC236}">
                <a16:creationId xmlns:a16="http://schemas.microsoft.com/office/drawing/2014/main" id="{C8A7B67E-019F-3142-17CD-DCCAB1D0B411}"/>
              </a:ext>
            </a:extLst>
          </p:cNvPr>
          <p:cNvPicPr>
            <a:picLocks noChangeAspect="1"/>
          </p:cNvPicPr>
          <p:nvPr/>
        </p:nvPicPr>
        <p:blipFill>
          <a:blip r:embed="rId2"/>
          <a:stretch>
            <a:fillRect/>
          </a:stretch>
        </p:blipFill>
        <p:spPr>
          <a:xfrm>
            <a:off x="6232634" y="1371316"/>
            <a:ext cx="5013434" cy="1227247"/>
          </a:xfrm>
          <a:prstGeom prst="rect">
            <a:avLst/>
          </a:prstGeom>
        </p:spPr>
      </p:pic>
      <p:pic>
        <p:nvPicPr>
          <p:cNvPr id="9" name="图片 8" descr="手机屏幕截图&#10;&#10;描述已自动生成">
            <a:extLst>
              <a:ext uri="{FF2B5EF4-FFF2-40B4-BE49-F238E27FC236}">
                <a16:creationId xmlns:a16="http://schemas.microsoft.com/office/drawing/2014/main" id="{1B1688EB-7D49-5B1C-8893-A3A1D416C1C8}"/>
              </a:ext>
            </a:extLst>
          </p:cNvPr>
          <p:cNvPicPr>
            <a:picLocks noChangeAspect="1"/>
          </p:cNvPicPr>
          <p:nvPr/>
        </p:nvPicPr>
        <p:blipFill>
          <a:blip r:embed="rId3"/>
          <a:stretch>
            <a:fillRect/>
          </a:stretch>
        </p:blipFill>
        <p:spPr>
          <a:xfrm>
            <a:off x="6232634" y="2996816"/>
            <a:ext cx="4639252" cy="3701617"/>
          </a:xfrm>
          <a:prstGeom prst="rect">
            <a:avLst/>
          </a:prstGeom>
        </p:spPr>
      </p:pic>
      <p:sp>
        <p:nvSpPr>
          <p:cNvPr id="10" name="内容占位符 2">
            <a:extLst>
              <a:ext uri="{FF2B5EF4-FFF2-40B4-BE49-F238E27FC236}">
                <a16:creationId xmlns:a16="http://schemas.microsoft.com/office/drawing/2014/main" id="{008FEC5E-C8A2-EC08-A72D-51BD77616B49}"/>
              </a:ext>
            </a:extLst>
          </p:cNvPr>
          <p:cNvSpPr txBox="1">
            <a:spLocks/>
          </p:cNvSpPr>
          <p:nvPr/>
        </p:nvSpPr>
        <p:spPr>
          <a:xfrm>
            <a:off x="6232634" y="1083593"/>
            <a:ext cx="1500351" cy="336332"/>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kumimoji="1" lang="zh-CN" altLang="en-US" dirty="0"/>
              <a:t>事前発表（</a:t>
            </a:r>
            <a:r>
              <a:rPr kumimoji="1" lang="en-US" altLang="zh-CN" dirty="0"/>
              <a:t>3</a:t>
            </a:r>
            <a:r>
              <a:rPr kumimoji="1" lang="zh-CN" altLang="en-US" dirty="0"/>
              <a:t>件）</a:t>
            </a:r>
            <a:endParaRPr kumimoji="1" lang="en-US" altLang="zh-CN" dirty="0"/>
          </a:p>
          <a:p>
            <a:pPr marL="0" indent="0">
              <a:buFont typeface="Arial" panose="020B0604020202020204" pitchFamily="34" charset="0"/>
              <a:buNone/>
            </a:pPr>
            <a:endParaRPr kumimoji="1" lang="en-US" altLang="zh-CN" dirty="0"/>
          </a:p>
          <a:p>
            <a:pPr marL="0" indent="0">
              <a:buFont typeface="Arial" panose="020B0604020202020204" pitchFamily="34" charset="0"/>
              <a:buNone/>
            </a:pPr>
            <a:endParaRPr kumimoji="1" lang="en-US" altLang="zh-CN" dirty="0"/>
          </a:p>
          <a:p>
            <a:pPr marL="0" indent="0">
              <a:buFont typeface="Arial" panose="020B0604020202020204" pitchFamily="34" charset="0"/>
              <a:buNone/>
            </a:pPr>
            <a:endParaRPr kumimoji="1" lang="zh-CN" altLang="en-US" dirty="0"/>
          </a:p>
        </p:txBody>
      </p:sp>
      <p:sp>
        <p:nvSpPr>
          <p:cNvPr id="11" name="内容占位符 2">
            <a:extLst>
              <a:ext uri="{FF2B5EF4-FFF2-40B4-BE49-F238E27FC236}">
                <a16:creationId xmlns:a16="http://schemas.microsoft.com/office/drawing/2014/main" id="{F9A4EDB1-14DA-60C1-CBD1-1F9D07C85FA3}"/>
              </a:ext>
            </a:extLst>
          </p:cNvPr>
          <p:cNvSpPr txBox="1">
            <a:spLocks/>
          </p:cNvSpPr>
          <p:nvPr/>
        </p:nvSpPr>
        <p:spPr>
          <a:xfrm>
            <a:off x="6232633" y="2771699"/>
            <a:ext cx="1500351" cy="336332"/>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kumimoji="1" lang="zh-CN" altLang="en-US" dirty="0"/>
              <a:t>報道官談話（</a:t>
            </a:r>
            <a:r>
              <a:rPr kumimoji="1" lang="en-US" altLang="zh-CN" dirty="0"/>
              <a:t>9</a:t>
            </a:r>
            <a:r>
              <a:rPr kumimoji="1" lang="zh-CN" altLang="en-US" dirty="0"/>
              <a:t>件）</a:t>
            </a:r>
            <a:endParaRPr kumimoji="1" lang="en-US" altLang="zh-CN" dirty="0"/>
          </a:p>
          <a:p>
            <a:pPr marL="0" indent="0">
              <a:buFont typeface="Arial" panose="020B0604020202020204" pitchFamily="34" charset="0"/>
              <a:buNone/>
            </a:pPr>
            <a:endParaRPr kumimoji="1" lang="en-US" altLang="zh-CN" dirty="0"/>
          </a:p>
          <a:p>
            <a:pPr marL="0" indent="0">
              <a:buFont typeface="Arial" panose="020B0604020202020204" pitchFamily="34" charset="0"/>
              <a:buNone/>
            </a:pPr>
            <a:endParaRPr kumimoji="1" lang="en-US" altLang="zh-CN" dirty="0"/>
          </a:p>
          <a:p>
            <a:pPr marL="0" indent="0">
              <a:buFont typeface="Arial" panose="020B0604020202020204" pitchFamily="34" charset="0"/>
              <a:buNone/>
            </a:pPr>
            <a:endParaRPr kumimoji="1" lang="zh-CN" altLang="en-US" dirty="0"/>
          </a:p>
        </p:txBody>
      </p:sp>
    </p:spTree>
    <p:extLst>
      <p:ext uri="{BB962C8B-B14F-4D97-AF65-F5344CB8AC3E}">
        <p14:creationId xmlns:p14="http://schemas.microsoft.com/office/powerpoint/2010/main" val="2972561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55314E-DA80-77B7-5BD7-6A0C6B4BCAC9}"/>
              </a:ext>
            </a:extLst>
          </p:cNvPr>
          <p:cNvSpPr>
            <a:spLocks noGrp="1"/>
          </p:cNvSpPr>
          <p:nvPr>
            <p:ph type="title"/>
          </p:nvPr>
        </p:nvSpPr>
        <p:spPr>
          <a:xfrm>
            <a:off x="319216" y="286401"/>
            <a:ext cx="10515600" cy="691803"/>
          </a:xfrm>
        </p:spPr>
        <p:txBody>
          <a:bodyPr>
            <a:normAutofit/>
          </a:bodyPr>
          <a:lstStyle/>
          <a:p>
            <a:r>
              <a:rPr kumimoji="1" lang="en-US" altLang="zh-CN" sz="3200" dirty="0">
                <a:latin typeface="MS Gothic" panose="020B0609070205080204" pitchFamily="49" charset="-128"/>
                <a:ea typeface="MS Gothic" panose="020B0609070205080204" pitchFamily="49" charset="-128"/>
              </a:rPr>
              <a:t>5.</a:t>
            </a:r>
            <a:r>
              <a:rPr kumimoji="1" lang="zh-CN" altLang="en-US" sz="3200" dirty="0">
                <a:latin typeface="MS Gothic" panose="020B0609070205080204" pitchFamily="49" charset="-128"/>
                <a:ea typeface="MS Gothic" panose="020B0609070205080204" pitchFamily="49" charset="-128"/>
              </a:rPr>
              <a:t>事例分析</a:t>
            </a:r>
            <a:r>
              <a:rPr kumimoji="1" lang="ja-JP" altLang="en-US" sz="3200">
                <a:latin typeface="MS Gothic" panose="020B0609070205080204" pitchFamily="49" charset="-128"/>
                <a:ea typeface="MS Gothic" panose="020B0609070205080204" pitchFamily="49" charset="-128"/>
              </a:rPr>
              <a:t>（</a:t>
            </a:r>
            <a:r>
              <a:rPr kumimoji="1" lang="zh-CN" altLang="en-US" sz="3200" dirty="0">
                <a:latin typeface="MS Gothic" panose="020B0609070205080204" pitchFamily="49" charset="-128"/>
                <a:ea typeface="MS Gothic" panose="020B0609070205080204" pitchFamily="49" charset="-128"/>
              </a:rPr>
              <a:t>四川大地震）</a:t>
            </a:r>
            <a:endParaRPr kumimoji="1" lang="zh-CN" altLang="en-US" sz="3200" dirty="0"/>
          </a:p>
        </p:txBody>
      </p:sp>
      <p:pic>
        <p:nvPicPr>
          <p:cNvPr id="11" name="内容占位符 10" descr="报纸上的文字&#10;&#10;描述已自动生成">
            <a:extLst>
              <a:ext uri="{FF2B5EF4-FFF2-40B4-BE49-F238E27FC236}">
                <a16:creationId xmlns:a16="http://schemas.microsoft.com/office/drawing/2014/main" id="{2894AFE1-E044-CCA1-F43B-778FCB1C8CE5}"/>
              </a:ext>
            </a:extLst>
          </p:cNvPr>
          <p:cNvPicPr>
            <a:picLocks noGrp="1" noChangeAspect="1"/>
          </p:cNvPicPr>
          <p:nvPr>
            <p:ph idx="1"/>
          </p:nvPr>
        </p:nvPicPr>
        <p:blipFill>
          <a:blip r:embed="rId2"/>
          <a:stretch>
            <a:fillRect/>
          </a:stretch>
        </p:blipFill>
        <p:spPr>
          <a:xfrm>
            <a:off x="679393" y="1476968"/>
            <a:ext cx="4510124" cy="5309608"/>
          </a:xfrm>
        </p:spPr>
      </p:pic>
      <p:sp>
        <p:nvSpPr>
          <p:cNvPr id="12" name="文本框 11">
            <a:extLst>
              <a:ext uri="{FF2B5EF4-FFF2-40B4-BE49-F238E27FC236}">
                <a16:creationId xmlns:a16="http://schemas.microsoft.com/office/drawing/2014/main" id="{7D8706E6-5959-96AA-BD57-AFCC59D6968A}"/>
              </a:ext>
            </a:extLst>
          </p:cNvPr>
          <p:cNvSpPr txBox="1"/>
          <p:nvPr/>
        </p:nvSpPr>
        <p:spPr>
          <a:xfrm>
            <a:off x="584191" y="1107636"/>
            <a:ext cx="5630563" cy="338554"/>
          </a:xfrm>
          <a:prstGeom prst="rect">
            <a:avLst/>
          </a:prstGeom>
          <a:noFill/>
        </p:spPr>
        <p:txBody>
          <a:bodyPr wrap="square" rtlCol="0">
            <a:spAutoFit/>
          </a:bodyPr>
          <a:lstStyle/>
          <a:p>
            <a:r>
              <a:rPr kumimoji="1" lang="zh-CN" altLang="en-US" sz="1600" dirty="0">
                <a:latin typeface="MS Gothic" panose="020B0609070205080204" pitchFamily="49" charset="-128"/>
                <a:ea typeface="MS Gothic" panose="020B0609070205080204" pitchFamily="49" charset="-128"/>
              </a:rPr>
              <a:t>国営メディア（人民日報）による転載内容</a:t>
            </a:r>
          </a:p>
        </p:txBody>
      </p:sp>
      <p:sp>
        <p:nvSpPr>
          <p:cNvPr id="13" name="文本框 12">
            <a:extLst>
              <a:ext uri="{FF2B5EF4-FFF2-40B4-BE49-F238E27FC236}">
                <a16:creationId xmlns:a16="http://schemas.microsoft.com/office/drawing/2014/main" id="{F26DF808-A644-9EB2-8725-5419DBF4D22F}"/>
              </a:ext>
            </a:extLst>
          </p:cNvPr>
          <p:cNvSpPr txBox="1"/>
          <p:nvPr/>
        </p:nvSpPr>
        <p:spPr>
          <a:xfrm>
            <a:off x="5771408" y="1446190"/>
            <a:ext cx="5462649" cy="2031325"/>
          </a:xfrm>
          <a:prstGeom prst="rect">
            <a:avLst/>
          </a:prstGeom>
          <a:noFill/>
        </p:spPr>
        <p:txBody>
          <a:bodyPr wrap="square" rtlCol="0">
            <a:spAutoFit/>
          </a:bodyPr>
          <a:lstStyle/>
          <a:p>
            <a:r>
              <a:rPr kumimoji="1" lang="zh-CN" altLang="en-US" dirty="0">
                <a:latin typeface="MS Gothic" panose="020B0609070205080204" pitchFamily="49" charset="-128"/>
                <a:ea typeface="MS Gothic" panose="020B0609070205080204" pitchFamily="49" charset="-128"/>
              </a:rPr>
              <a:t>分析：</a:t>
            </a:r>
            <a:endParaRPr kumimoji="1" lang="en-US" altLang="zh-CN" dirty="0">
              <a:latin typeface="MS Gothic" panose="020B0609070205080204" pitchFamily="49" charset="-128"/>
              <a:ea typeface="MS Gothic" panose="020B0609070205080204" pitchFamily="49" charset="-128"/>
            </a:endParaRPr>
          </a:p>
          <a:p>
            <a:endParaRPr kumimoji="1" lang="en-US" altLang="zh-CN" dirty="0">
              <a:latin typeface="MS Gothic" panose="020B0609070205080204" pitchFamily="49" charset="-128"/>
              <a:ea typeface="MS Gothic" panose="020B0609070205080204" pitchFamily="49" charset="-128"/>
            </a:endParaRPr>
          </a:p>
          <a:p>
            <a:r>
              <a:rPr kumimoji="1" lang="zh-CN" altLang="en-US" dirty="0">
                <a:latin typeface="MS Gothic" panose="020B0609070205080204" pitchFamily="49" charset="-128"/>
                <a:ea typeface="MS Gothic" panose="020B0609070205080204" pitchFamily="49" charset="-128"/>
              </a:rPr>
              <a:t>国営メディアの転載によって、報道官が記者会見で聞かれた質問とそれに対する回答をより明確にし、場合によって修正もし、その内容は国営メディアを通じてさらに国内外に伝達でき、対話的な性格を持つようになった。</a:t>
            </a:r>
          </a:p>
        </p:txBody>
      </p:sp>
    </p:spTree>
    <p:extLst>
      <p:ext uri="{BB962C8B-B14F-4D97-AF65-F5344CB8AC3E}">
        <p14:creationId xmlns:p14="http://schemas.microsoft.com/office/powerpoint/2010/main" val="3065928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133487-0F86-DA4E-7734-F29191751CC8}"/>
              </a:ext>
            </a:extLst>
          </p:cNvPr>
          <p:cNvSpPr>
            <a:spLocks noGrp="1"/>
          </p:cNvSpPr>
          <p:nvPr>
            <p:ph type="title"/>
          </p:nvPr>
        </p:nvSpPr>
        <p:spPr>
          <a:xfrm>
            <a:off x="420130" y="0"/>
            <a:ext cx="10515600" cy="1325563"/>
          </a:xfrm>
        </p:spPr>
        <p:txBody>
          <a:bodyPr>
            <a:normAutofit/>
          </a:bodyPr>
          <a:lstStyle/>
          <a:p>
            <a:r>
              <a:rPr kumimoji="1" lang="en-US" altLang="zh-CN" sz="3200" dirty="0">
                <a:latin typeface="MS Gothic" panose="020B0609070205080204" pitchFamily="49" charset="-128"/>
                <a:ea typeface="MS Gothic" panose="020B0609070205080204" pitchFamily="49" charset="-128"/>
              </a:rPr>
              <a:t>5.</a:t>
            </a:r>
            <a:r>
              <a:rPr kumimoji="1" lang="zh-CN" altLang="en-US" sz="3200" dirty="0">
                <a:latin typeface="MS Gothic" panose="020B0609070205080204" pitchFamily="49" charset="-128"/>
                <a:ea typeface="MS Gothic" panose="020B0609070205080204" pitchFamily="49" charset="-128"/>
              </a:rPr>
              <a:t>事例分析</a:t>
            </a:r>
            <a:r>
              <a:rPr kumimoji="1" lang="en-US" altLang="zh-CN" sz="3200" dirty="0">
                <a:latin typeface="MS Gothic" panose="020B0609070205080204" pitchFamily="49" charset="-128"/>
                <a:ea typeface="MS Gothic" panose="020B0609070205080204" pitchFamily="49" charset="-128"/>
              </a:rPr>
              <a:t>(</a:t>
            </a:r>
            <a:r>
              <a:rPr kumimoji="1" lang="zh-CN" altLang="en-US" sz="3200" dirty="0">
                <a:latin typeface="MS Gothic" panose="020B0609070205080204" pitchFamily="49" charset="-128"/>
                <a:ea typeface="MS Gothic" panose="020B0609070205080204" pitchFamily="49" charset="-128"/>
              </a:rPr>
              <a:t>新型肺炎</a:t>
            </a:r>
            <a:r>
              <a:rPr kumimoji="1" lang="en-US" altLang="zh-CN" sz="3200" dirty="0">
                <a:latin typeface="MS Gothic" panose="020B0609070205080204" pitchFamily="49" charset="-128"/>
                <a:ea typeface="MS Gothic" panose="020B0609070205080204" pitchFamily="49" charset="-128"/>
              </a:rPr>
              <a:t>)</a:t>
            </a:r>
            <a:endParaRPr kumimoji="1" lang="zh-CN" altLang="en-US" sz="3200" dirty="0">
              <a:latin typeface="MS Gothic" panose="020B0609070205080204" pitchFamily="49" charset="-128"/>
              <a:ea typeface="MS Gothic" panose="020B0609070205080204" pitchFamily="49" charset="-128"/>
            </a:endParaRPr>
          </a:p>
        </p:txBody>
      </p:sp>
      <p:sp>
        <p:nvSpPr>
          <p:cNvPr id="3" name="内容占位符 2">
            <a:extLst>
              <a:ext uri="{FF2B5EF4-FFF2-40B4-BE49-F238E27FC236}">
                <a16:creationId xmlns:a16="http://schemas.microsoft.com/office/drawing/2014/main" id="{9C434168-C4A8-32F4-1D98-A2D642CB2F0E}"/>
              </a:ext>
            </a:extLst>
          </p:cNvPr>
          <p:cNvSpPr>
            <a:spLocks noGrp="1"/>
          </p:cNvSpPr>
          <p:nvPr>
            <p:ph idx="1"/>
          </p:nvPr>
        </p:nvSpPr>
        <p:spPr>
          <a:xfrm>
            <a:off x="420130" y="1325563"/>
            <a:ext cx="10933670" cy="4591908"/>
          </a:xfrm>
        </p:spPr>
        <p:txBody>
          <a:bodyPr/>
          <a:lstStyle/>
          <a:p>
            <a:r>
              <a:rPr kumimoji="1" lang="zh-CN" altLang="en-US" sz="2400" dirty="0">
                <a:latin typeface="MS Gothic" panose="020B0609070205080204" pitchFamily="49" charset="-128"/>
                <a:ea typeface="MS Gothic" panose="020B0609070205080204" pitchFamily="49" charset="-128"/>
              </a:rPr>
              <a:t>習近平時代のパブリック・ディプロマシーの特徴：</a:t>
            </a:r>
            <a:endParaRPr kumimoji="1" lang="en-US" altLang="zh-CN" sz="2400" dirty="0">
              <a:latin typeface="MS Gothic" panose="020B0609070205080204" pitchFamily="49" charset="-128"/>
              <a:ea typeface="MS Gothic" panose="020B0609070205080204" pitchFamily="49" charset="-128"/>
            </a:endParaRPr>
          </a:p>
          <a:p>
            <a:pPr marL="0" indent="0">
              <a:buNone/>
            </a:pPr>
            <a:endParaRPr kumimoji="1" lang="en-US" altLang="zh-CN" sz="2400" dirty="0">
              <a:latin typeface="MS Gothic" panose="020B0609070205080204" pitchFamily="49" charset="-128"/>
              <a:ea typeface="MS Gothic" panose="020B0609070205080204" pitchFamily="49" charset="-128"/>
            </a:endParaRPr>
          </a:p>
          <a:p>
            <a:pPr marL="0" indent="0">
              <a:buNone/>
            </a:pPr>
            <a:r>
              <a:rPr kumimoji="1" lang="zh-CN" altLang="en-US" sz="2400" dirty="0">
                <a:latin typeface="MS Gothic" panose="020B0609070205080204" pitchFamily="49" charset="-128"/>
                <a:ea typeface="MS Gothic" panose="020B0609070205080204" pitchFamily="49" charset="-128"/>
              </a:rPr>
              <a:t>ハード・パワーに見合ったソフト・パワーはまだ得られない</a:t>
            </a:r>
            <a:r>
              <a:rPr kumimoji="1" lang="zh-CN" altLang="en-US" sz="2400" dirty="0">
                <a:solidFill>
                  <a:srgbClr val="0070C0"/>
                </a:solidFill>
                <a:latin typeface="MS Gothic" panose="020B0609070205080204" pitchFamily="49" charset="-128"/>
                <a:ea typeface="MS Gothic" panose="020B0609070205080204" pitchFamily="49" charset="-128"/>
              </a:rPr>
              <a:t>不満</a:t>
            </a:r>
            <a:r>
              <a:rPr kumimoji="1" lang="zh-CN" altLang="en-US" sz="2400" dirty="0">
                <a:latin typeface="MS Gothic" panose="020B0609070205080204" pitchFamily="49" charset="-128"/>
                <a:ea typeface="MS Gothic" panose="020B0609070205080204" pitchFamily="49" charset="-128"/>
              </a:rPr>
              <a:t>がある</a:t>
            </a:r>
            <a:endParaRPr kumimoji="1" lang="en-US" altLang="zh-CN" sz="2400" dirty="0">
              <a:latin typeface="MS Gothic" panose="020B0609070205080204" pitchFamily="49" charset="-128"/>
              <a:ea typeface="MS Gothic" panose="020B0609070205080204" pitchFamily="49" charset="-128"/>
            </a:endParaRPr>
          </a:p>
          <a:p>
            <a:pPr marL="0" indent="0">
              <a:buNone/>
            </a:pPr>
            <a:r>
              <a:rPr kumimoji="1" lang="zh-CN" altLang="en-US" sz="2400" dirty="0">
                <a:latin typeface="MS Gothic" panose="020B0609070205080204" pitchFamily="49" charset="-128"/>
                <a:ea typeface="MS Gothic" panose="020B0609070205080204" pitchFamily="49" charset="-128"/>
              </a:rPr>
              <a:t>「西強我弱」の国際世論環境と西側諸国からのイデオロギー浸透に対して</a:t>
            </a:r>
            <a:r>
              <a:rPr kumimoji="1" lang="ja-JP" altLang="en-US" sz="2400">
                <a:latin typeface="MS Gothic" panose="020B0609070205080204" pitchFamily="49" charset="-128"/>
                <a:ea typeface="MS Gothic" panose="020B0609070205080204" pitchFamily="49" charset="-128"/>
              </a:rPr>
              <a:t>　</a:t>
            </a:r>
            <a:endParaRPr kumimoji="1" lang="en-US" altLang="ja-JP" sz="2400" dirty="0">
              <a:latin typeface="MS Gothic" panose="020B0609070205080204" pitchFamily="49" charset="-128"/>
              <a:ea typeface="MS Gothic" panose="020B0609070205080204" pitchFamily="49" charset="-128"/>
            </a:endParaRPr>
          </a:p>
          <a:p>
            <a:pPr marL="0" indent="0">
              <a:buNone/>
            </a:pPr>
            <a:r>
              <a:rPr kumimoji="1" lang="zh-CN" altLang="en-US" sz="2400" dirty="0">
                <a:solidFill>
                  <a:srgbClr val="0070C0"/>
                </a:solidFill>
                <a:latin typeface="MS Gothic" panose="020B0609070205080204" pitchFamily="49" charset="-128"/>
                <a:ea typeface="MS Gothic" panose="020B0609070205080204" pitchFamily="49" charset="-128"/>
              </a:rPr>
              <a:t>危機感</a:t>
            </a:r>
            <a:r>
              <a:rPr kumimoji="1" lang="zh-CN" altLang="en-US" sz="2400" dirty="0">
                <a:latin typeface="MS Gothic" panose="020B0609070205080204" pitchFamily="49" charset="-128"/>
                <a:ea typeface="MS Gothic" panose="020B0609070205080204" pitchFamily="49" charset="-128"/>
              </a:rPr>
              <a:t>がある</a:t>
            </a:r>
            <a:endParaRPr kumimoji="1" lang="en-US" altLang="zh-CN" sz="2400" dirty="0">
              <a:latin typeface="MS Gothic" panose="020B0609070205080204" pitchFamily="49" charset="-128"/>
              <a:ea typeface="MS Gothic" panose="020B0609070205080204" pitchFamily="49" charset="-128"/>
            </a:endParaRPr>
          </a:p>
          <a:p>
            <a:pPr marL="0" indent="0">
              <a:buNone/>
            </a:pPr>
            <a:r>
              <a:rPr kumimoji="1" lang="zh-CN" altLang="en-US" sz="2400" dirty="0">
                <a:latin typeface="MS Gothic" panose="020B0609070205080204" pitchFamily="49" charset="-128"/>
                <a:ea typeface="MS Gothic" panose="020B0609070205080204" pitchFamily="49" charset="-128"/>
              </a:rPr>
              <a:t>↓</a:t>
            </a:r>
            <a:endParaRPr kumimoji="1" lang="en-US" altLang="zh-CN" sz="2400" dirty="0">
              <a:latin typeface="MS Gothic" panose="020B0609070205080204" pitchFamily="49" charset="-128"/>
              <a:ea typeface="MS Gothic" panose="020B0609070205080204" pitchFamily="49" charset="-128"/>
            </a:endParaRPr>
          </a:p>
          <a:p>
            <a:pPr marL="0" indent="0">
              <a:buNone/>
            </a:pPr>
            <a:r>
              <a:rPr kumimoji="1" lang="zh-CN" altLang="en-US" sz="2400" dirty="0">
                <a:latin typeface="MS Gothic" panose="020B0609070205080204" pitchFamily="49" charset="-128"/>
                <a:ea typeface="MS Gothic" panose="020B0609070205080204" pitchFamily="49" charset="-128"/>
              </a:rPr>
              <a:t>「国際的発言権体系」目標</a:t>
            </a:r>
            <a:endParaRPr kumimoji="1" lang="en-US" altLang="zh-CN" sz="2400" dirty="0">
              <a:latin typeface="MS Gothic" panose="020B0609070205080204" pitchFamily="49" charset="-128"/>
              <a:ea typeface="MS Gothic" panose="020B0609070205080204" pitchFamily="49" charset="-128"/>
            </a:endParaRPr>
          </a:p>
          <a:p>
            <a:pPr marL="0" indent="0">
              <a:buNone/>
            </a:pPr>
            <a:r>
              <a:rPr kumimoji="1" lang="zh-CN" altLang="en-US" sz="2400" dirty="0">
                <a:latin typeface="MS Gothic" panose="020B0609070205080204" pitchFamily="49" charset="-128"/>
                <a:ea typeface="MS Gothic" panose="020B0609070205080204" pitchFamily="49" charset="-128"/>
              </a:rPr>
              <a:t>「融合メディア戦略」</a:t>
            </a:r>
            <a:endParaRPr kumimoji="1" lang="en-US" altLang="zh-CN" sz="2400" dirty="0">
              <a:latin typeface="MS Gothic" panose="020B0609070205080204" pitchFamily="49" charset="-128"/>
              <a:ea typeface="MS Gothic" panose="020B0609070205080204" pitchFamily="49" charset="-128"/>
            </a:endParaRPr>
          </a:p>
          <a:p>
            <a:pPr marL="0" indent="0">
              <a:buNone/>
            </a:pPr>
            <a:r>
              <a:rPr kumimoji="1" lang="zh-CN" altLang="en-US" sz="2400" dirty="0">
                <a:latin typeface="MS Gothic" panose="020B0609070205080204" pitchFamily="49" charset="-128"/>
                <a:ea typeface="MS Gothic" panose="020B0609070205080204" pitchFamily="49" charset="-128"/>
              </a:rPr>
              <a:t>（伝統的メディアとニューメディアの融合、ニューメディアの活用）</a:t>
            </a:r>
            <a:endParaRPr kumimoji="1" lang="en-US" altLang="zh-CN" sz="2400" dirty="0">
              <a:latin typeface="MS Gothic" panose="020B0609070205080204" pitchFamily="49" charset="-128"/>
              <a:ea typeface="MS Gothic" panose="020B0609070205080204" pitchFamily="49" charset="-128"/>
            </a:endParaRPr>
          </a:p>
          <a:p>
            <a:pPr marL="0" indent="0">
              <a:buNone/>
            </a:pPr>
            <a:endParaRPr kumimoji="1" lang="zh-CN" altLang="en-US" dirty="0">
              <a:latin typeface="MS Gothic" panose="020B0609070205080204" pitchFamily="49" charset="-128"/>
              <a:ea typeface="MS Gothic" panose="020B0609070205080204" pitchFamily="49" charset="-128"/>
            </a:endParaRPr>
          </a:p>
        </p:txBody>
      </p:sp>
    </p:spTree>
    <p:extLst>
      <p:ext uri="{BB962C8B-B14F-4D97-AF65-F5344CB8AC3E}">
        <p14:creationId xmlns:p14="http://schemas.microsoft.com/office/powerpoint/2010/main" val="146199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1FBEC4-A4A0-3C3F-1E56-F56D1695D1FF}"/>
              </a:ext>
            </a:extLst>
          </p:cNvPr>
          <p:cNvSpPr>
            <a:spLocks noGrp="1"/>
          </p:cNvSpPr>
          <p:nvPr>
            <p:ph type="title"/>
          </p:nvPr>
        </p:nvSpPr>
        <p:spPr>
          <a:xfrm>
            <a:off x="339436" y="170723"/>
            <a:ext cx="10515600" cy="805461"/>
          </a:xfrm>
        </p:spPr>
        <p:txBody>
          <a:bodyPr>
            <a:normAutofit/>
          </a:bodyPr>
          <a:lstStyle/>
          <a:p>
            <a:r>
              <a:rPr kumimoji="1" lang="en-US" altLang="zh-CN" sz="3200" dirty="0">
                <a:latin typeface="MS Gothic" panose="020B0609070205080204" pitchFamily="49" charset="-128"/>
                <a:ea typeface="MS Gothic" panose="020B0609070205080204" pitchFamily="49" charset="-128"/>
              </a:rPr>
              <a:t>5.</a:t>
            </a:r>
            <a:r>
              <a:rPr kumimoji="1" lang="zh-CN" altLang="en-US" sz="3200" dirty="0">
                <a:latin typeface="MS Gothic" panose="020B0609070205080204" pitchFamily="49" charset="-128"/>
                <a:ea typeface="MS Gothic" panose="020B0609070205080204" pitchFamily="49" charset="-128"/>
              </a:rPr>
              <a:t>事例分析</a:t>
            </a:r>
            <a:r>
              <a:rPr kumimoji="1" lang="en-US" altLang="zh-CN" sz="3200" dirty="0">
                <a:latin typeface="MS Gothic" panose="020B0609070205080204" pitchFamily="49" charset="-128"/>
                <a:ea typeface="MS Gothic" panose="020B0609070205080204" pitchFamily="49" charset="-128"/>
              </a:rPr>
              <a:t>(</a:t>
            </a:r>
            <a:r>
              <a:rPr kumimoji="1" lang="zh-CN" altLang="en-US" sz="3200" dirty="0">
                <a:latin typeface="MS Gothic" panose="020B0609070205080204" pitchFamily="49" charset="-128"/>
                <a:ea typeface="MS Gothic" panose="020B0609070205080204" pitchFamily="49" charset="-128"/>
              </a:rPr>
              <a:t>新型肺炎</a:t>
            </a:r>
            <a:r>
              <a:rPr kumimoji="1" lang="en-US" altLang="zh-CN" sz="3200" dirty="0">
                <a:latin typeface="MS Gothic" panose="020B0609070205080204" pitchFamily="49" charset="-128"/>
                <a:ea typeface="MS Gothic" panose="020B0609070205080204" pitchFamily="49" charset="-128"/>
              </a:rPr>
              <a:t>)</a:t>
            </a:r>
            <a:endParaRPr kumimoji="1" lang="zh-CN" altLang="en-US" sz="3200" dirty="0">
              <a:latin typeface="MS Gothic" panose="020B0609070205080204" pitchFamily="49" charset="-128"/>
              <a:ea typeface="MS Gothic" panose="020B0609070205080204" pitchFamily="49" charset="-128"/>
            </a:endParaRPr>
          </a:p>
        </p:txBody>
      </p:sp>
      <p:sp>
        <p:nvSpPr>
          <p:cNvPr id="8" name="文本框 7">
            <a:extLst>
              <a:ext uri="{FF2B5EF4-FFF2-40B4-BE49-F238E27FC236}">
                <a16:creationId xmlns:a16="http://schemas.microsoft.com/office/drawing/2014/main" id="{86343CCB-3D37-08B4-A79C-D1F75A177178}"/>
              </a:ext>
            </a:extLst>
          </p:cNvPr>
          <p:cNvSpPr txBox="1"/>
          <p:nvPr/>
        </p:nvSpPr>
        <p:spPr>
          <a:xfrm>
            <a:off x="446314" y="1073385"/>
            <a:ext cx="5854262" cy="4278094"/>
          </a:xfrm>
          <a:prstGeom prst="rect">
            <a:avLst/>
          </a:prstGeom>
          <a:noFill/>
        </p:spPr>
        <p:txBody>
          <a:bodyPr wrap="square">
            <a:spAutoFit/>
          </a:bodyPr>
          <a:lstStyle/>
          <a:p>
            <a:r>
              <a:rPr kumimoji="1" lang="zh-CN" altLang="en-US" sz="1600" dirty="0">
                <a:latin typeface="MS Gothic" panose="020B0609070205080204" pitchFamily="49" charset="-128"/>
                <a:ea typeface="MS Gothic" panose="020B0609070205080204" pitchFamily="49" charset="-128"/>
              </a:rPr>
              <a:t>考察期間：</a:t>
            </a:r>
            <a:r>
              <a:rPr kumimoji="1" lang="en-US" altLang="zh-CN" sz="1600" dirty="0">
                <a:latin typeface="MS Gothic" panose="020B0609070205080204" pitchFamily="49" charset="-128"/>
                <a:ea typeface="MS Gothic" panose="020B0609070205080204" pitchFamily="49" charset="-128"/>
              </a:rPr>
              <a:t>2020</a:t>
            </a:r>
            <a:r>
              <a:rPr kumimoji="1" lang="zh-CN" altLang="en-US" sz="1600" dirty="0">
                <a:latin typeface="MS Gothic" panose="020B0609070205080204" pitchFamily="49" charset="-128"/>
                <a:ea typeface="MS Gothic" panose="020B0609070205080204" pitchFamily="49" charset="-128"/>
              </a:rPr>
              <a:t>年</a:t>
            </a:r>
            <a:r>
              <a:rPr kumimoji="1" lang="en-US" altLang="zh-CN" sz="1600" dirty="0">
                <a:latin typeface="MS Gothic" panose="020B0609070205080204" pitchFamily="49" charset="-128"/>
                <a:ea typeface="MS Gothic" panose="020B0609070205080204" pitchFamily="49" charset="-128"/>
              </a:rPr>
              <a:t>3</a:t>
            </a:r>
            <a:r>
              <a:rPr kumimoji="1" lang="zh-CN" altLang="en-US" sz="1600" dirty="0">
                <a:latin typeface="MS Gothic" panose="020B0609070205080204" pitchFamily="49" charset="-128"/>
                <a:ea typeface="MS Gothic" panose="020B0609070205080204" pitchFamily="49" charset="-128"/>
              </a:rPr>
              <a:t>月から</a:t>
            </a:r>
            <a:r>
              <a:rPr kumimoji="1" lang="en-US" altLang="zh-CN" sz="1600" dirty="0">
                <a:latin typeface="MS Gothic" panose="020B0609070205080204" pitchFamily="49" charset="-128"/>
                <a:ea typeface="MS Gothic" panose="020B0609070205080204" pitchFamily="49" charset="-128"/>
              </a:rPr>
              <a:t>6</a:t>
            </a:r>
            <a:r>
              <a:rPr kumimoji="1" lang="zh-CN" altLang="en-US" sz="1600" dirty="0">
                <a:latin typeface="MS Gothic" panose="020B0609070205080204" pitchFamily="49" charset="-128"/>
                <a:ea typeface="MS Gothic" panose="020B0609070205080204" pitchFamily="49" charset="-128"/>
              </a:rPr>
              <a:t>月</a:t>
            </a:r>
            <a:endParaRPr kumimoji="1" lang="en-US" altLang="zh-CN" sz="1600" dirty="0">
              <a:latin typeface="MS Gothic" panose="020B0609070205080204" pitchFamily="49" charset="-128"/>
              <a:ea typeface="MS Gothic" panose="020B0609070205080204" pitchFamily="49" charset="-128"/>
            </a:endParaRPr>
          </a:p>
          <a:p>
            <a:endParaRPr kumimoji="1" lang="en-US" altLang="zh-CN" sz="1600" dirty="0">
              <a:latin typeface="MS Gothic" panose="020B0609070205080204" pitchFamily="49" charset="-128"/>
              <a:ea typeface="MS Gothic" panose="020B0609070205080204" pitchFamily="49" charset="-128"/>
            </a:endParaRPr>
          </a:p>
          <a:p>
            <a:r>
              <a:rPr kumimoji="1" lang="zh-CN" altLang="en-US" sz="1600" dirty="0">
                <a:latin typeface="MS Gothic" panose="020B0609070205080204" pitchFamily="49" charset="-128"/>
                <a:ea typeface="MS Gothic" panose="020B0609070205080204" pitchFamily="49" charset="-128"/>
              </a:rPr>
              <a:t>①記者会見の質疑応答件数：</a:t>
            </a:r>
            <a:r>
              <a:rPr kumimoji="1" lang="en-US" altLang="zh-CN" sz="1600" dirty="0">
                <a:latin typeface="MS Gothic" panose="020B0609070205080204" pitchFamily="49" charset="-128"/>
                <a:ea typeface="MS Gothic" panose="020B0609070205080204" pitchFamily="49" charset="-128"/>
              </a:rPr>
              <a:t>362</a:t>
            </a:r>
            <a:r>
              <a:rPr kumimoji="1" lang="zh-CN" altLang="en-US" sz="1600" dirty="0">
                <a:latin typeface="MS Gothic" panose="020B0609070205080204" pitchFamily="49" charset="-128"/>
                <a:ea typeface="MS Gothic" panose="020B0609070205080204" pitchFamily="49" charset="-128"/>
              </a:rPr>
              <a:t>件（総件数</a:t>
            </a:r>
            <a:r>
              <a:rPr kumimoji="1" lang="en-US" altLang="zh-CN" sz="1600" dirty="0">
                <a:latin typeface="MS Gothic" panose="020B0609070205080204" pitchFamily="49" charset="-128"/>
                <a:ea typeface="MS Gothic" panose="020B0609070205080204" pitchFamily="49" charset="-128"/>
              </a:rPr>
              <a:t>614</a:t>
            </a:r>
            <a:r>
              <a:rPr kumimoji="1" lang="zh-CN" altLang="en-US" sz="1600" dirty="0">
                <a:latin typeface="MS Gothic" panose="020B0609070205080204" pitchFamily="49" charset="-128"/>
                <a:ea typeface="MS Gothic" panose="020B0609070205080204" pitchFamily="49" charset="-128"/>
              </a:rPr>
              <a:t>件）</a:t>
            </a:r>
            <a:endParaRPr kumimoji="1" lang="en-US" altLang="zh-CN" sz="1600" dirty="0">
              <a:latin typeface="MS Gothic" panose="020B0609070205080204" pitchFamily="49" charset="-128"/>
              <a:ea typeface="MS Gothic" panose="020B0609070205080204" pitchFamily="49" charset="-128"/>
            </a:endParaRPr>
          </a:p>
          <a:p>
            <a:r>
              <a:rPr kumimoji="1" lang="zh-CN" altLang="en-US" sz="1600" dirty="0">
                <a:latin typeface="MS Gothic" panose="020B0609070205080204" pitchFamily="49" charset="-128"/>
                <a:ea typeface="MS Gothic" panose="020B0609070205080204" pitchFamily="49" charset="-128"/>
              </a:rPr>
              <a:t>②記者会見の事前発表：</a:t>
            </a:r>
            <a:r>
              <a:rPr kumimoji="1" lang="en-US" altLang="zh-CN" sz="1600" dirty="0">
                <a:latin typeface="MS Gothic" panose="020B0609070205080204" pitchFamily="49" charset="-128"/>
                <a:ea typeface="MS Gothic" panose="020B0609070205080204" pitchFamily="49" charset="-128"/>
              </a:rPr>
              <a:t>38</a:t>
            </a:r>
            <a:r>
              <a:rPr kumimoji="1" lang="zh-CN" altLang="en-US" sz="1600" dirty="0">
                <a:latin typeface="MS Gothic" panose="020B0609070205080204" pitchFamily="49" charset="-128"/>
                <a:ea typeface="MS Gothic" panose="020B0609070205080204" pitchFamily="49" charset="-128"/>
              </a:rPr>
              <a:t>件</a:t>
            </a:r>
            <a:endParaRPr kumimoji="1" lang="en-US" altLang="zh-CN" sz="1600" dirty="0">
              <a:latin typeface="MS Gothic" panose="020B0609070205080204" pitchFamily="49" charset="-128"/>
              <a:ea typeface="MS Gothic" panose="020B0609070205080204" pitchFamily="49" charset="-128"/>
            </a:endParaRPr>
          </a:p>
          <a:p>
            <a:r>
              <a:rPr kumimoji="1" lang="zh-CN" altLang="en-US" sz="1600" dirty="0">
                <a:latin typeface="MS Gothic" panose="020B0609070205080204" pitchFamily="49" charset="-128"/>
                <a:ea typeface="MS Gothic" panose="020B0609070205080204" pitchFamily="49" charset="-128"/>
              </a:rPr>
              <a:t>③報道官談話：</a:t>
            </a:r>
            <a:r>
              <a:rPr kumimoji="1" lang="en-US" altLang="zh-CN" sz="1600" dirty="0">
                <a:latin typeface="MS Gothic" panose="020B0609070205080204" pitchFamily="49" charset="-128"/>
                <a:ea typeface="MS Gothic" panose="020B0609070205080204" pitchFamily="49" charset="-128"/>
              </a:rPr>
              <a:t>20</a:t>
            </a:r>
            <a:r>
              <a:rPr kumimoji="1" lang="zh-CN" altLang="en-US" sz="1600" dirty="0">
                <a:latin typeface="MS Gothic" panose="020B0609070205080204" pitchFamily="49" charset="-128"/>
                <a:ea typeface="MS Gothic" panose="020B0609070205080204" pitchFamily="49" charset="-128"/>
              </a:rPr>
              <a:t>件</a:t>
            </a:r>
            <a:endParaRPr kumimoji="1" lang="en-US" altLang="zh-CN" sz="1600" dirty="0">
              <a:latin typeface="MS Gothic" panose="020B0609070205080204" pitchFamily="49" charset="-128"/>
              <a:ea typeface="MS Gothic" panose="020B0609070205080204" pitchFamily="49" charset="-128"/>
            </a:endParaRPr>
          </a:p>
          <a:p>
            <a:endParaRPr kumimoji="1" lang="en-US" altLang="zh-CN" sz="1600" dirty="0">
              <a:latin typeface="MS Gothic" panose="020B0609070205080204" pitchFamily="49" charset="-128"/>
              <a:ea typeface="MS Gothic" panose="020B0609070205080204" pitchFamily="49" charset="-128"/>
            </a:endParaRPr>
          </a:p>
          <a:p>
            <a:r>
              <a:rPr kumimoji="1" lang="zh-CN" altLang="en-US" sz="1600" dirty="0">
                <a:latin typeface="MS Gothic" panose="020B0609070205080204" pitchFamily="49" charset="-128"/>
                <a:ea typeface="MS Gothic" panose="020B0609070205080204" pitchFamily="49" charset="-128"/>
              </a:rPr>
              <a:t>分析：</a:t>
            </a:r>
            <a:endParaRPr kumimoji="1" lang="en-US" altLang="zh-CN" sz="1600" dirty="0">
              <a:latin typeface="MS Gothic" panose="020B0609070205080204" pitchFamily="49" charset="-128"/>
              <a:ea typeface="MS Gothic" panose="020B0609070205080204" pitchFamily="49" charset="-128"/>
            </a:endParaRPr>
          </a:p>
          <a:p>
            <a:r>
              <a:rPr kumimoji="1" lang="zh-CN" altLang="en-US" sz="1600" dirty="0">
                <a:latin typeface="MS Gothic" panose="020B0609070205080204" pitchFamily="49" charset="-128"/>
                <a:ea typeface="MS Gothic" panose="020B0609070205080204" pitchFamily="49" charset="-128"/>
              </a:rPr>
              <a:t>・記者会見の質疑応答で、報道官は主に中国の国際貢献を強調し、責任問題を反駁した</a:t>
            </a:r>
            <a:endParaRPr kumimoji="1" lang="en-US" altLang="zh-CN" sz="1600" dirty="0">
              <a:latin typeface="MS Gothic" panose="020B0609070205080204" pitchFamily="49" charset="-128"/>
              <a:ea typeface="MS Gothic" panose="020B0609070205080204" pitchFamily="49" charset="-128"/>
            </a:endParaRPr>
          </a:p>
          <a:p>
            <a:endParaRPr kumimoji="1" lang="en-US" altLang="zh-CN" sz="1600" dirty="0">
              <a:latin typeface="MS Gothic" panose="020B0609070205080204" pitchFamily="49" charset="-128"/>
              <a:ea typeface="MS Gothic" panose="020B0609070205080204" pitchFamily="49" charset="-128"/>
            </a:endParaRPr>
          </a:p>
          <a:p>
            <a:r>
              <a:rPr kumimoji="1" lang="zh-CN" altLang="en-US" sz="1600" dirty="0">
                <a:latin typeface="MS Gothic" panose="020B0609070205080204" pitchFamily="49" charset="-128"/>
                <a:ea typeface="MS Gothic" panose="020B0609070205080204" pitchFamily="49" charset="-128"/>
              </a:rPr>
              <a:t>・記者会見の事前発表で、報道官はコロナの初期段階（</a:t>
            </a:r>
            <a:r>
              <a:rPr kumimoji="1" lang="en-US" altLang="zh-CN" sz="1600" dirty="0">
                <a:latin typeface="MS Gothic" panose="020B0609070205080204" pitchFamily="49" charset="-128"/>
                <a:ea typeface="MS Gothic" panose="020B0609070205080204" pitchFamily="49" charset="-128"/>
              </a:rPr>
              <a:t>2020</a:t>
            </a:r>
            <a:r>
              <a:rPr kumimoji="1" lang="zh-CN" altLang="en-US" sz="1600" dirty="0">
                <a:latin typeface="MS Gothic" panose="020B0609070205080204" pitchFamily="49" charset="-128"/>
                <a:ea typeface="MS Gothic" panose="020B0609070205080204" pitchFamily="49" charset="-128"/>
              </a:rPr>
              <a:t>年</a:t>
            </a:r>
            <a:r>
              <a:rPr kumimoji="1" lang="en-US" altLang="zh-CN" sz="1600" dirty="0">
                <a:latin typeface="MS Gothic" panose="020B0609070205080204" pitchFamily="49" charset="-128"/>
                <a:ea typeface="MS Gothic" panose="020B0609070205080204" pitchFamily="49" charset="-128"/>
              </a:rPr>
              <a:t>3</a:t>
            </a:r>
            <a:r>
              <a:rPr kumimoji="1" lang="zh-CN" altLang="en-US" sz="1600" dirty="0">
                <a:latin typeface="MS Gothic" panose="020B0609070205080204" pitchFamily="49" charset="-128"/>
                <a:ea typeface="MS Gothic" panose="020B0609070205080204" pitchFamily="49" charset="-128"/>
              </a:rPr>
              <a:t>月）には毎回の記者会見で感染情報を伝えた。また、中国の国際貢献を強調した</a:t>
            </a:r>
            <a:endParaRPr kumimoji="1" lang="en-US" altLang="zh-CN" sz="1600" dirty="0">
              <a:latin typeface="MS Gothic" panose="020B0609070205080204" pitchFamily="49" charset="-128"/>
              <a:ea typeface="MS Gothic" panose="020B0609070205080204" pitchFamily="49" charset="-128"/>
            </a:endParaRPr>
          </a:p>
          <a:p>
            <a:endParaRPr kumimoji="1" lang="en-US" altLang="zh-CN" sz="1600" dirty="0">
              <a:latin typeface="MS Gothic" panose="020B0609070205080204" pitchFamily="49" charset="-128"/>
              <a:ea typeface="MS Gothic" panose="020B0609070205080204" pitchFamily="49" charset="-128"/>
            </a:endParaRPr>
          </a:p>
          <a:p>
            <a:r>
              <a:rPr kumimoji="1" lang="zh-CN" altLang="en-US" sz="1600" dirty="0">
                <a:latin typeface="MS Gothic" panose="020B0609070205080204" pitchFamily="49" charset="-128"/>
                <a:ea typeface="MS Gothic" panose="020B0609070205080204" pitchFamily="49" charset="-128"/>
              </a:rPr>
              <a:t>・報道官談話の中では、ほとんどが中国の国際協力、国際貢献の内容だった</a:t>
            </a:r>
            <a:endParaRPr kumimoji="1" lang="en-US" altLang="zh-CN" sz="1600" dirty="0">
              <a:latin typeface="MS Gothic" panose="020B0609070205080204" pitchFamily="49" charset="-128"/>
              <a:ea typeface="MS Gothic" panose="020B0609070205080204" pitchFamily="49" charset="-128"/>
            </a:endParaRPr>
          </a:p>
          <a:p>
            <a:endParaRPr kumimoji="1" lang="en-US" altLang="zh-CN" sz="1600" dirty="0">
              <a:latin typeface="MS Gothic" panose="020B0609070205080204" pitchFamily="49" charset="-128"/>
              <a:ea typeface="MS Gothic" panose="020B0609070205080204" pitchFamily="49" charset="-128"/>
            </a:endParaRPr>
          </a:p>
        </p:txBody>
      </p:sp>
      <p:pic>
        <p:nvPicPr>
          <p:cNvPr id="14" name="图片 13" descr="电脑屏幕的照片上有文字&#10;&#10;中度可信度描述已自动生成">
            <a:extLst>
              <a:ext uri="{FF2B5EF4-FFF2-40B4-BE49-F238E27FC236}">
                <a16:creationId xmlns:a16="http://schemas.microsoft.com/office/drawing/2014/main" id="{2958C3CD-CEB7-1002-1525-DB97D5708054}"/>
              </a:ext>
            </a:extLst>
          </p:cNvPr>
          <p:cNvPicPr>
            <a:picLocks noChangeAspect="1"/>
          </p:cNvPicPr>
          <p:nvPr/>
        </p:nvPicPr>
        <p:blipFill>
          <a:blip r:embed="rId2"/>
          <a:stretch>
            <a:fillRect/>
          </a:stretch>
        </p:blipFill>
        <p:spPr>
          <a:xfrm>
            <a:off x="6853959" y="2863097"/>
            <a:ext cx="4641355" cy="3702142"/>
          </a:xfrm>
          <a:prstGeom prst="rect">
            <a:avLst/>
          </a:prstGeom>
        </p:spPr>
      </p:pic>
      <p:pic>
        <p:nvPicPr>
          <p:cNvPr id="16" name="图片 15" descr="表格&#10;&#10;描述已自动生成">
            <a:extLst>
              <a:ext uri="{FF2B5EF4-FFF2-40B4-BE49-F238E27FC236}">
                <a16:creationId xmlns:a16="http://schemas.microsoft.com/office/drawing/2014/main" id="{208093AC-DDDA-C497-B6F6-234C7F2E3B13}"/>
              </a:ext>
            </a:extLst>
          </p:cNvPr>
          <p:cNvPicPr>
            <a:picLocks noChangeAspect="1"/>
          </p:cNvPicPr>
          <p:nvPr/>
        </p:nvPicPr>
        <p:blipFill>
          <a:blip r:embed="rId3"/>
          <a:stretch>
            <a:fillRect/>
          </a:stretch>
        </p:blipFill>
        <p:spPr>
          <a:xfrm>
            <a:off x="6663954" y="170723"/>
            <a:ext cx="4641850" cy="958850"/>
          </a:xfrm>
          <a:prstGeom prst="rect">
            <a:avLst/>
          </a:prstGeom>
        </p:spPr>
      </p:pic>
      <p:pic>
        <p:nvPicPr>
          <p:cNvPr id="18" name="图片 17" descr="表格&#10;&#10;描述已自动生成">
            <a:extLst>
              <a:ext uri="{FF2B5EF4-FFF2-40B4-BE49-F238E27FC236}">
                <a16:creationId xmlns:a16="http://schemas.microsoft.com/office/drawing/2014/main" id="{7D9FC1CE-C797-C412-778B-AA6BAA876F0E}"/>
              </a:ext>
            </a:extLst>
          </p:cNvPr>
          <p:cNvPicPr>
            <a:picLocks noChangeAspect="1"/>
          </p:cNvPicPr>
          <p:nvPr/>
        </p:nvPicPr>
        <p:blipFill>
          <a:blip r:embed="rId4"/>
          <a:stretch>
            <a:fillRect/>
          </a:stretch>
        </p:blipFill>
        <p:spPr>
          <a:xfrm>
            <a:off x="6982691" y="1442095"/>
            <a:ext cx="4001984" cy="985740"/>
          </a:xfrm>
          <a:prstGeom prst="rect">
            <a:avLst/>
          </a:prstGeom>
        </p:spPr>
      </p:pic>
      <p:sp>
        <p:nvSpPr>
          <p:cNvPr id="19" name="文本框 18">
            <a:extLst>
              <a:ext uri="{FF2B5EF4-FFF2-40B4-BE49-F238E27FC236}">
                <a16:creationId xmlns:a16="http://schemas.microsoft.com/office/drawing/2014/main" id="{CD6E8C7D-F0A6-30AF-E6F1-932A5E77C9C4}"/>
              </a:ext>
            </a:extLst>
          </p:cNvPr>
          <p:cNvSpPr txBox="1"/>
          <p:nvPr/>
        </p:nvSpPr>
        <p:spPr>
          <a:xfrm>
            <a:off x="7611588" y="2617246"/>
            <a:ext cx="3373087" cy="246221"/>
          </a:xfrm>
          <a:prstGeom prst="rect">
            <a:avLst/>
          </a:prstGeom>
          <a:noFill/>
        </p:spPr>
        <p:txBody>
          <a:bodyPr wrap="square" rtlCol="0">
            <a:spAutoFit/>
          </a:bodyPr>
          <a:lstStyle/>
          <a:p>
            <a:r>
              <a:rPr kumimoji="1" lang="zh-CN" altLang="en-US" sz="1000" dirty="0">
                <a:latin typeface="MS Gothic" panose="020B0609070205080204" pitchFamily="49" charset="-128"/>
                <a:ea typeface="MS Gothic" panose="020B0609070205080204" pitchFamily="49" charset="-128"/>
              </a:rPr>
              <a:t>「新型コロナ感染症」分析期間の報道官談話</a:t>
            </a:r>
          </a:p>
        </p:txBody>
      </p:sp>
    </p:spTree>
    <p:extLst>
      <p:ext uri="{BB962C8B-B14F-4D97-AF65-F5344CB8AC3E}">
        <p14:creationId xmlns:p14="http://schemas.microsoft.com/office/powerpoint/2010/main" val="632020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A2C192-DB65-306A-C17B-057794964564}"/>
              </a:ext>
            </a:extLst>
          </p:cNvPr>
          <p:cNvSpPr>
            <a:spLocks noGrp="1"/>
          </p:cNvSpPr>
          <p:nvPr>
            <p:ph type="title"/>
          </p:nvPr>
        </p:nvSpPr>
        <p:spPr>
          <a:xfrm>
            <a:off x="303810" y="280164"/>
            <a:ext cx="10515600" cy="657988"/>
          </a:xfrm>
        </p:spPr>
        <p:txBody>
          <a:bodyPr>
            <a:normAutofit/>
          </a:bodyPr>
          <a:lstStyle/>
          <a:p>
            <a:r>
              <a:rPr kumimoji="1" lang="en-US" altLang="zh-CN" sz="3200" dirty="0">
                <a:latin typeface="MS Gothic" panose="020B0609070205080204" pitchFamily="49" charset="-128"/>
                <a:ea typeface="MS Gothic" panose="020B0609070205080204" pitchFamily="49" charset="-128"/>
              </a:rPr>
              <a:t>5.</a:t>
            </a:r>
            <a:r>
              <a:rPr kumimoji="1" lang="zh-CN" altLang="en-US" sz="3200" dirty="0">
                <a:latin typeface="MS Gothic" panose="020B0609070205080204" pitchFamily="49" charset="-128"/>
                <a:ea typeface="MS Gothic" panose="020B0609070205080204" pitchFamily="49" charset="-128"/>
              </a:rPr>
              <a:t>事例分析</a:t>
            </a:r>
            <a:r>
              <a:rPr kumimoji="1" lang="en-US" altLang="zh-CN" sz="3200" dirty="0">
                <a:latin typeface="MS Gothic" panose="020B0609070205080204" pitchFamily="49" charset="-128"/>
                <a:ea typeface="MS Gothic" panose="020B0609070205080204" pitchFamily="49" charset="-128"/>
              </a:rPr>
              <a:t>(</a:t>
            </a:r>
            <a:r>
              <a:rPr kumimoji="1" lang="zh-CN" altLang="en-US" sz="3200" dirty="0">
                <a:latin typeface="MS Gothic" panose="020B0609070205080204" pitchFamily="49" charset="-128"/>
                <a:ea typeface="MS Gothic" panose="020B0609070205080204" pitchFamily="49" charset="-128"/>
              </a:rPr>
              <a:t>新型肺炎</a:t>
            </a:r>
            <a:r>
              <a:rPr kumimoji="1" lang="en-US" altLang="zh-CN" sz="3200" dirty="0">
                <a:latin typeface="MS Gothic" panose="020B0609070205080204" pitchFamily="49" charset="-128"/>
                <a:ea typeface="MS Gothic" panose="020B0609070205080204" pitchFamily="49" charset="-128"/>
              </a:rPr>
              <a:t>)</a:t>
            </a:r>
            <a:endParaRPr kumimoji="1" lang="zh-CN" altLang="en-US" sz="3200" dirty="0">
              <a:latin typeface="MS Gothic" panose="020B0609070205080204" pitchFamily="49" charset="-128"/>
              <a:ea typeface="MS Gothic" panose="020B0609070205080204" pitchFamily="49" charset="-128"/>
            </a:endParaRPr>
          </a:p>
        </p:txBody>
      </p:sp>
      <p:pic>
        <p:nvPicPr>
          <p:cNvPr id="11" name="内容占位符 10" descr="手机屏幕截图&#10;&#10;中度可信度描述已自动生成">
            <a:extLst>
              <a:ext uri="{FF2B5EF4-FFF2-40B4-BE49-F238E27FC236}">
                <a16:creationId xmlns:a16="http://schemas.microsoft.com/office/drawing/2014/main" id="{4545FC6B-7E80-4CC9-2C1D-1EA69D8D15A1}"/>
              </a:ext>
            </a:extLst>
          </p:cNvPr>
          <p:cNvPicPr>
            <a:picLocks noGrp="1" noChangeAspect="1"/>
          </p:cNvPicPr>
          <p:nvPr>
            <p:ph idx="1"/>
          </p:nvPr>
        </p:nvPicPr>
        <p:blipFill>
          <a:blip r:embed="rId2"/>
          <a:stretch>
            <a:fillRect/>
          </a:stretch>
        </p:blipFill>
        <p:spPr>
          <a:xfrm>
            <a:off x="644424" y="1635620"/>
            <a:ext cx="6533033" cy="4351338"/>
          </a:xfrm>
        </p:spPr>
      </p:pic>
      <p:sp>
        <p:nvSpPr>
          <p:cNvPr id="12" name="文本框 11">
            <a:extLst>
              <a:ext uri="{FF2B5EF4-FFF2-40B4-BE49-F238E27FC236}">
                <a16:creationId xmlns:a16="http://schemas.microsoft.com/office/drawing/2014/main" id="{A50BB223-E3B6-0DEF-BC66-AB086B909714}"/>
              </a:ext>
            </a:extLst>
          </p:cNvPr>
          <p:cNvSpPr txBox="1"/>
          <p:nvPr/>
        </p:nvSpPr>
        <p:spPr>
          <a:xfrm>
            <a:off x="644424" y="1297066"/>
            <a:ext cx="5630563" cy="338554"/>
          </a:xfrm>
          <a:prstGeom prst="rect">
            <a:avLst/>
          </a:prstGeom>
          <a:noFill/>
        </p:spPr>
        <p:txBody>
          <a:bodyPr wrap="square" rtlCol="0">
            <a:spAutoFit/>
          </a:bodyPr>
          <a:lstStyle/>
          <a:p>
            <a:r>
              <a:rPr kumimoji="1" lang="zh-CN" altLang="en-US" sz="1600" dirty="0">
                <a:latin typeface="MS Gothic" panose="020B0609070205080204" pitchFamily="49" charset="-128"/>
                <a:ea typeface="MS Gothic" panose="020B0609070205080204" pitchFamily="49" charset="-128"/>
              </a:rPr>
              <a:t>国営メディア（人民日報）による転載内容</a:t>
            </a:r>
          </a:p>
        </p:txBody>
      </p:sp>
      <p:sp>
        <p:nvSpPr>
          <p:cNvPr id="13" name="文本框 12">
            <a:extLst>
              <a:ext uri="{FF2B5EF4-FFF2-40B4-BE49-F238E27FC236}">
                <a16:creationId xmlns:a16="http://schemas.microsoft.com/office/drawing/2014/main" id="{CE5886BD-E09C-C469-4CAC-40E5C0AD2C13}"/>
              </a:ext>
            </a:extLst>
          </p:cNvPr>
          <p:cNvSpPr txBox="1"/>
          <p:nvPr/>
        </p:nvSpPr>
        <p:spPr>
          <a:xfrm>
            <a:off x="7885216" y="2968613"/>
            <a:ext cx="3764478" cy="646331"/>
          </a:xfrm>
          <a:prstGeom prst="rect">
            <a:avLst/>
          </a:prstGeom>
          <a:noFill/>
        </p:spPr>
        <p:txBody>
          <a:bodyPr wrap="square" rtlCol="0">
            <a:spAutoFit/>
          </a:bodyPr>
          <a:lstStyle/>
          <a:p>
            <a:r>
              <a:rPr kumimoji="1" lang="zh-CN" altLang="en-US" dirty="0">
                <a:latin typeface="MS Gothic" panose="020B0609070205080204" pitchFamily="49" charset="-128"/>
                <a:ea typeface="MS Gothic" panose="020B0609070205080204" pitchFamily="49" charset="-128"/>
              </a:rPr>
              <a:t>中国の国際貢献、国際協力</a:t>
            </a:r>
            <a:endParaRPr kumimoji="1" lang="en-US" altLang="zh-CN" dirty="0">
              <a:latin typeface="MS Gothic" panose="020B0609070205080204" pitchFamily="49" charset="-128"/>
              <a:ea typeface="MS Gothic" panose="020B0609070205080204" pitchFamily="49" charset="-128"/>
            </a:endParaRPr>
          </a:p>
          <a:p>
            <a:r>
              <a:rPr kumimoji="1" lang="zh-CN" altLang="en-US" dirty="0">
                <a:latin typeface="MS Gothic" panose="020B0609070205080204" pitchFamily="49" charset="-128"/>
                <a:ea typeface="MS Gothic" panose="020B0609070205080204" pitchFamily="49" charset="-128"/>
              </a:rPr>
              <a:t>に関わるものがほとんどだった</a:t>
            </a:r>
            <a:endParaRPr kumimoji="1" lang="en-US" altLang="zh-CN" dirty="0">
              <a:latin typeface="MS Gothic" panose="020B0609070205080204" pitchFamily="49" charset="-128"/>
              <a:ea typeface="MS Gothic" panose="020B0609070205080204" pitchFamily="49" charset="-128"/>
            </a:endParaRPr>
          </a:p>
        </p:txBody>
      </p:sp>
    </p:spTree>
    <p:extLst>
      <p:ext uri="{BB962C8B-B14F-4D97-AF65-F5344CB8AC3E}">
        <p14:creationId xmlns:p14="http://schemas.microsoft.com/office/powerpoint/2010/main" val="4140194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AAE77C-EA3F-2ADE-2D10-6BA5BC3C0883}"/>
              </a:ext>
            </a:extLst>
          </p:cNvPr>
          <p:cNvSpPr>
            <a:spLocks noGrp="1"/>
          </p:cNvSpPr>
          <p:nvPr>
            <p:ph type="title"/>
          </p:nvPr>
        </p:nvSpPr>
        <p:spPr>
          <a:xfrm>
            <a:off x="351312" y="305750"/>
            <a:ext cx="10515600" cy="632402"/>
          </a:xfrm>
        </p:spPr>
        <p:txBody>
          <a:bodyPr>
            <a:normAutofit/>
          </a:bodyPr>
          <a:lstStyle/>
          <a:p>
            <a:r>
              <a:rPr kumimoji="1" lang="en-US" altLang="zh-CN" sz="3200" dirty="0">
                <a:latin typeface="MS Gothic" panose="020B0609070205080204" pitchFamily="49" charset="-128"/>
                <a:ea typeface="MS Gothic" panose="020B0609070205080204" pitchFamily="49" charset="-128"/>
              </a:rPr>
              <a:t>5.</a:t>
            </a:r>
            <a:r>
              <a:rPr kumimoji="1" lang="zh-CN" altLang="en-US" sz="3200" dirty="0">
                <a:latin typeface="MS Gothic" panose="020B0609070205080204" pitchFamily="49" charset="-128"/>
                <a:ea typeface="MS Gothic" panose="020B0609070205080204" pitchFamily="49" charset="-128"/>
              </a:rPr>
              <a:t>事例分析</a:t>
            </a:r>
            <a:r>
              <a:rPr kumimoji="1" lang="en-US" altLang="zh-CN" sz="3200" dirty="0">
                <a:latin typeface="MS Gothic" panose="020B0609070205080204" pitchFamily="49" charset="-128"/>
                <a:ea typeface="MS Gothic" panose="020B0609070205080204" pitchFamily="49" charset="-128"/>
              </a:rPr>
              <a:t>(</a:t>
            </a:r>
            <a:r>
              <a:rPr kumimoji="1" lang="zh-CN" altLang="en-US" sz="3200" dirty="0">
                <a:latin typeface="MS Gothic" panose="020B0609070205080204" pitchFamily="49" charset="-128"/>
                <a:ea typeface="MS Gothic" panose="020B0609070205080204" pitchFamily="49" charset="-128"/>
              </a:rPr>
              <a:t>新型肺炎</a:t>
            </a:r>
            <a:r>
              <a:rPr kumimoji="1" lang="en-US" altLang="zh-CN" sz="3200" dirty="0">
                <a:latin typeface="MS Gothic" panose="020B0609070205080204" pitchFamily="49" charset="-128"/>
                <a:ea typeface="MS Gothic" panose="020B0609070205080204" pitchFamily="49" charset="-128"/>
              </a:rPr>
              <a:t>)</a:t>
            </a:r>
            <a:endParaRPr kumimoji="1" lang="zh-CN" altLang="en-US" sz="3200" dirty="0"/>
          </a:p>
        </p:txBody>
      </p:sp>
      <p:sp>
        <p:nvSpPr>
          <p:cNvPr id="9" name="文本框 8">
            <a:extLst>
              <a:ext uri="{FF2B5EF4-FFF2-40B4-BE49-F238E27FC236}">
                <a16:creationId xmlns:a16="http://schemas.microsoft.com/office/drawing/2014/main" id="{98D870A9-B7BA-FBA2-0EE2-B953D7622BFE}"/>
              </a:ext>
            </a:extLst>
          </p:cNvPr>
          <p:cNvSpPr txBox="1"/>
          <p:nvPr/>
        </p:nvSpPr>
        <p:spPr>
          <a:xfrm>
            <a:off x="816428" y="1053553"/>
            <a:ext cx="6097978" cy="369332"/>
          </a:xfrm>
          <a:prstGeom prst="rect">
            <a:avLst/>
          </a:prstGeom>
          <a:noFill/>
        </p:spPr>
        <p:txBody>
          <a:bodyPr wrap="square">
            <a:spAutoFit/>
          </a:bodyPr>
          <a:lstStyle/>
          <a:p>
            <a:r>
              <a:rPr kumimoji="1" lang="zh-CN" altLang="en-US" sz="1800" dirty="0">
                <a:latin typeface="MS Gothic" panose="020B0609070205080204" pitchFamily="49" charset="-128"/>
                <a:ea typeface="MS Gothic" panose="020B0609070205080204" pitchFamily="49" charset="-128"/>
              </a:rPr>
              <a:t>趙立堅の</a:t>
            </a:r>
            <a:r>
              <a:rPr kumimoji="1" lang="en-US" altLang="zh-CN" sz="1800" dirty="0">
                <a:latin typeface="MS Gothic" panose="020B0609070205080204" pitchFamily="49" charset="-128"/>
                <a:ea typeface="MS Gothic" panose="020B0609070205080204" pitchFamily="49" charset="-128"/>
              </a:rPr>
              <a:t>Twitter</a:t>
            </a:r>
            <a:r>
              <a:rPr kumimoji="1" lang="zh-CN" altLang="en-US" dirty="0">
                <a:latin typeface="MS Gothic" panose="020B0609070205080204" pitchFamily="49" charset="-128"/>
                <a:ea typeface="MS Gothic" panose="020B0609070205080204" pitchFamily="49" charset="-128"/>
              </a:rPr>
              <a:t>投稿への分析</a:t>
            </a:r>
            <a:endParaRPr lang="zh-CN" altLang="en-US" dirty="0"/>
          </a:p>
        </p:txBody>
      </p:sp>
      <p:pic>
        <p:nvPicPr>
          <p:cNvPr id="15" name="图片 14" descr="图形用户界面, 应用程序&#10;&#10;描述已自动生成">
            <a:extLst>
              <a:ext uri="{FF2B5EF4-FFF2-40B4-BE49-F238E27FC236}">
                <a16:creationId xmlns:a16="http://schemas.microsoft.com/office/drawing/2014/main" id="{4C19CB4C-AD2A-54FE-FD8D-0624D61494C0}"/>
              </a:ext>
            </a:extLst>
          </p:cNvPr>
          <p:cNvPicPr>
            <a:picLocks noChangeAspect="1"/>
          </p:cNvPicPr>
          <p:nvPr/>
        </p:nvPicPr>
        <p:blipFill>
          <a:blip r:embed="rId2"/>
          <a:stretch>
            <a:fillRect/>
          </a:stretch>
        </p:blipFill>
        <p:spPr>
          <a:xfrm>
            <a:off x="570165" y="1538285"/>
            <a:ext cx="3253690" cy="2652083"/>
          </a:xfrm>
          <a:prstGeom prst="rect">
            <a:avLst/>
          </a:prstGeom>
        </p:spPr>
      </p:pic>
      <p:pic>
        <p:nvPicPr>
          <p:cNvPr id="17" name="图片 16" descr="表格&#10;&#10;描述已自动生成">
            <a:extLst>
              <a:ext uri="{FF2B5EF4-FFF2-40B4-BE49-F238E27FC236}">
                <a16:creationId xmlns:a16="http://schemas.microsoft.com/office/drawing/2014/main" id="{E3343E9E-BB17-58D8-D712-57C75ADB0EAB}"/>
              </a:ext>
            </a:extLst>
          </p:cNvPr>
          <p:cNvPicPr>
            <a:picLocks noChangeAspect="1"/>
          </p:cNvPicPr>
          <p:nvPr/>
        </p:nvPicPr>
        <p:blipFill>
          <a:blip r:embed="rId3"/>
          <a:stretch>
            <a:fillRect/>
          </a:stretch>
        </p:blipFill>
        <p:spPr>
          <a:xfrm>
            <a:off x="4642510" y="1538286"/>
            <a:ext cx="6350412" cy="1030967"/>
          </a:xfrm>
          <a:prstGeom prst="rect">
            <a:avLst/>
          </a:prstGeom>
        </p:spPr>
      </p:pic>
      <p:pic>
        <p:nvPicPr>
          <p:cNvPr id="19" name="图片 18" descr="表格&#10;&#10;描述已自动生成">
            <a:extLst>
              <a:ext uri="{FF2B5EF4-FFF2-40B4-BE49-F238E27FC236}">
                <a16:creationId xmlns:a16="http://schemas.microsoft.com/office/drawing/2014/main" id="{9D455ED3-9F8D-B02C-AAD0-14AADD005F23}"/>
              </a:ext>
            </a:extLst>
          </p:cNvPr>
          <p:cNvPicPr>
            <a:picLocks noChangeAspect="1"/>
          </p:cNvPicPr>
          <p:nvPr/>
        </p:nvPicPr>
        <p:blipFill>
          <a:blip r:embed="rId4"/>
          <a:stretch>
            <a:fillRect/>
          </a:stretch>
        </p:blipFill>
        <p:spPr>
          <a:xfrm>
            <a:off x="4642510" y="2812915"/>
            <a:ext cx="6350412" cy="1232169"/>
          </a:xfrm>
          <a:prstGeom prst="rect">
            <a:avLst/>
          </a:prstGeom>
        </p:spPr>
      </p:pic>
      <p:sp>
        <p:nvSpPr>
          <p:cNvPr id="20" name="文本框 19">
            <a:extLst>
              <a:ext uri="{FF2B5EF4-FFF2-40B4-BE49-F238E27FC236}">
                <a16:creationId xmlns:a16="http://schemas.microsoft.com/office/drawing/2014/main" id="{5FB363CC-B92E-E711-CD93-93A517AB7811}"/>
              </a:ext>
            </a:extLst>
          </p:cNvPr>
          <p:cNvSpPr txBox="1"/>
          <p:nvPr/>
        </p:nvSpPr>
        <p:spPr>
          <a:xfrm>
            <a:off x="816428" y="4560125"/>
            <a:ext cx="9253847" cy="923330"/>
          </a:xfrm>
          <a:prstGeom prst="rect">
            <a:avLst/>
          </a:prstGeom>
          <a:noFill/>
        </p:spPr>
        <p:txBody>
          <a:bodyPr wrap="square" rtlCol="0">
            <a:spAutoFit/>
          </a:bodyPr>
          <a:lstStyle/>
          <a:p>
            <a:r>
              <a:rPr kumimoji="1" lang="zh-CN" altLang="en-US" dirty="0">
                <a:latin typeface="MS Gothic" panose="020B0609070205080204" pitchFamily="49" charset="-128"/>
                <a:ea typeface="MS Gothic" panose="020B0609070205080204" pitchFamily="49" charset="-128"/>
              </a:rPr>
              <a:t>・編集された写真、動画の活用</a:t>
            </a:r>
            <a:endParaRPr kumimoji="1" lang="en-US" altLang="zh-CN" dirty="0">
              <a:latin typeface="MS Gothic" panose="020B0609070205080204" pitchFamily="49" charset="-128"/>
              <a:ea typeface="MS Gothic" panose="020B0609070205080204" pitchFamily="49" charset="-128"/>
            </a:endParaRPr>
          </a:p>
          <a:p>
            <a:r>
              <a:rPr kumimoji="1" lang="zh-CN" altLang="en-US" dirty="0">
                <a:latin typeface="MS Gothic" panose="020B0609070205080204" pitchFamily="49" charset="-128"/>
                <a:ea typeface="MS Gothic" panose="020B0609070205080204" pitchFamily="49" charset="-128"/>
              </a:rPr>
              <a:t>・中国責任論に反駁する内容と中国の国際貢献を主張する内容が多い</a:t>
            </a:r>
            <a:endParaRPr kumimoji="1" lang="en-US" altLang="zh-CN" dirty="0">
              <a:latin typeface="MS Gothic" panose="020B0609070205080204" pitchFamily="49" charset="-128"/>
              <a:ea typeface="MS Gothic" panose="020B0609070205080204" pitchFamily="49" charset="-128"/>
            </a:endParaRPr>
          </a:p>
          <a:p>
            <a:r>
              <a:rPr kumimoji="1" lang="zh-CN" altLang="en-US" dirty="0">
                <a:latin typeface="MS Gothic" panose="020B0609070205080204" pitchFamily="49" charset="-128"/>
                <a:ea typeface="MS Gothic" panose="020B0609070205080204" pitchFamily="49" charset="-128"/>
              </a:rPr>
              <a:t>・独自の投稿内容もあり、時には中国政府の公式見解を超える内容もある。</a:t>
            </a:r>
          </a:p>
        </p:txBody>
      </p:sp>
      <p:sp>
        <p:nvSpPr>
          <p:cNvPr id="21" name="下箭头 20">
            <a:extLst>
              <a:ext uri="{FF2B5EF4-FFF2-40B4-BE49-F238E27FC236}">
                <a16:creationId xmlns:a16="http://schemas.microsoft.com/office/drawing/2014/main" id="{BFB0A04B-B181-4A5F-9F06-D162D950DC21}"/>
              </a:ext>
            </a:extLst>
          </p:cNvPr>
          <p:cNvSpPr/>
          <p:nvPr/>
        </p:nvSpPr>
        <p:spPr>
          <a:xfrm>
            <a:off x="4536374" y="5578458"/>
            <a:ext cx="558140" cy="4660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文本框 22">
            <a:extLst>
              <a:ext uri="{FF2B5EF4-FFF2-40B4-BE49-F238E27FC236}">
                <a16:creationId xmlns:a16="http://schemas.microsoft.com/office/drawing/2014/main" id="{64538231-B28D-5515-1B75-7A58D2F9E327}"/>
              </a:ext>
            </a:extLst>
          </p:cNvPr>
          <p:cNvSpPr txBox="1"/>
          <p:nvPr/>
        </p:nvSpPr>
        <p:spPr>
          <a:xfrm>
            <a:off x="1441368" y="6101110"/>
            <a:ext cx="6748152" cy="369332"/>
          </a:xfrm>
          <a:prstGeom prst="rect">
            <a:avLst/>
          </a:prstGeom>
          <a:noFill/>
        </p:spPr>
        <p:txBody>
          <a:bodyPr wrap="square">
            <a:spAutoFit/>
          </a:bodyPr>
          <a:lstStyle/>
          <a:p>
            <a:r>
              <a:rPr lang="zh-CN" altLang="en-US" dirty="0">
                <a:latin typeface="MS Gothic" panose="020B0609070205080204" pitchFamily="49" charset="-128"/>
                <a:ea typeface="MS Gothic" panose="020B0609070205080204" pitchFamily="49" charset="-128"/>
              </a:rPr>
              <a:t>対話性が減退し、西側先進国から「戦狼外交」と認識された</a:t>
            </a:r>
          </a:p>
        </p:txBody>
      </p:sp>
    </p:spTree>
    <p:extLst>
      <p:ext uri="{BB962C8B-B14F-4D97-AF65-F5344CB8AC3E}">
        <p14:creationId xmlns:p14="http://schemas.microsoft.com/office/powerpoint/2010/main" val="3525642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97366E-BE31-DFE3-568A-4AC55165AA3D}"/>
              </a:ext>
            </a:extLst>
          </p:cNvPr>
          <p:cNvSpPr>
            <a:spLocks noGrp="1"/>
          </p:cNvSpPr>
          <p:nvPr>
            <p:ph type="title"/>
          </p:nvPr>
        </p:nvSpPr>
        <p:spPr>
          <a:xfrm>
            <a:off x="449317" y="253205"/>
            <a:ext cx="10515600" cy="591316"/>
          </a:xfrm>
        </p:spPr>
        <p:txBody>
          <a:bodyPr>
            <a:normAutofit/>
          </a:bodyPr>
          <a:lstStyle/>
          <a:p>
            <a:r>
              <a:rPr kumimoji="1" lang="en-US" altLang="zh-CN" sz="3200" dirty="0">
                <a:latin typeface="MS Gothic" panose="020B0609070205080204" pitchFamily="49" charset="-128"/>
                <a:ea typeface="MS Gothic" panose="020B0609070205080204" pitchFamily="49" charset="-128"/>
              </a:rPr>
              <a:t>6.</a:t>
            </a:r>
            <a:r>
              <a:rPr kumimoji="1" lang="zh-CN" altLang="en-US" sz="3200" dirty="0">
                <a:latin typeface="MS Gothic" panose="020B0609070205080204" pitchFamily="49" charset="-128"/>
                <a:ea typeface="MS Gothic" panose="020B0609070205080204" pitchFamily="49" charset="-128"/>
              </a:rPr>
              <a:t>結論</a:t>
            </a:r>
          </a:p>
        </p:txBody>
      </p:sp>
      <p:sp>
        <p:nvSpPr>
          <p:cNvPr id="3" name="内容占位符 2">
            <a:extLst>
              <a:ext uri="{FF2B5EF4-FFF2-40B4-BE49-F238E27FC236}">
                <a16:creationId xmlns:a16="http://schemas.microsoft.com/office/drawing/2014/main" id="{C3C005E0-436B-8BAC-D626-9DF3107AD7ED}"/>
              </a:ext>
            </a:extLst>
          </p:cNvPr>
          <p:cNvSpPr>
            <a:spLocks noGrp="1"/>
          </p:cNvSpPr>
          <p:nvPr>
            <p:ph idx="1"/>
          </p:nvPr>
        </p:nvSpPr>
        <p:spPr>
          <a:xfrm>
            <a:off x="560528" y="1349392"/>
            <a:ext cx="10515600" cy="4690789"/>
          </a:xfrm>
        </p:spPr>
        <p:txBody>
          <a:bodyPr>
            <a:normAutofit lnSpcReduction="10000"/>
          </a:bodyPr>
          <a:lstStyle/>
          <a:p>
            <a:pPr marL="0" indent="0">
              <a:buNone/>
            </a:pPr>
            <a:r>
              <a:rPr kumimoji="1" lang="en-US" altLang="zh-CN" sz="2400" dirty="0">
                <a:latin typeface="MS Gothic" panose="020B0609070205080204" pitchFamily="49" charset="-128"/>
                <a:ea typeface="MS Gothic" panose="020B0609070205080204" pitchFamily="49" charset="-128"/>
              </a:rPr>
              <a:t>SARS</a:t>
            </a:r>
            <a:r>
              <a:rPr kumimoji="1" lang="ja-JP" altLang="en-US" sz="2400" dirty="0">
                <a:latin typeface="MS Gothic" panose="020B0609070205080204" pitchFamily="49" charset="-128"/>
                <a:ea typeface="MS Gothic" panose="020B0609070205080204" pitchFamily="49" charset="-128"/>
              </a:rPr>
              <a:t> </a:t>
            </a:r>
            <a:endParaRPr kumimoji="1" lang="en-US" altLang="ja-JP" sz="2400" dirty="0">
              <a:latin typeface="MS Gothic" panose="020B0609070205080204" pitchFamily="49" charset="-128"/>
              <a:ea typeface="MS Gothic" panose="020B0609070205080204" pitchFamily="49" charset="-128"/>
            </a:endParaRPr>
          </a:p>
          <a:p>
            <a:pPr marL="0" indent="0">
              <a:buNone/>
            </a:pPr>
            <a:r>
              <a:rPr kumimoji="1" lang="zh-CN" altLang="en-US" sz="2400" dirty="0">
                <a:latin typeface="MS Mincho" panose="02020609040205080304" pitchFamily="49" charset="-128"/>
                <a:ea typeface="MS Mincho" panose="02020609040205080304" pitchFamily="49" charset="-128"/>
              </a:rPr>
              <a:t>国営メディアは一方的に報道官の言説を転載した</a:t>
            </a:r>
            <a:endParaRPr kumimoji="1" lang="en-US" altLang="zh-CN" sz="2400" dirty="0">
              <a:latin typeface="MS Mincho" panose="02020609040205080304" pitchFamily="49" charset="-128"/>
              <a:ea typeface="MS Mincho" panose="02020609040205080304" pitchFamily="49" charset="-128"/>
            </a:endParaRPr>
          </a:p>
          <a:p>
            <a:pPr marL="0" indent="0">
              <a:buNone/>
            </a:pPr>
            <a:r>
              <a:rPr kumimoji="1" lang="zh-CN" altLang="en-US" sz="2400" dirty="0">
                <a:latin typeface="MS Gothic" panose="020B0609070205080204" pitchFamily="49" charset="-128"/>
                <a:ea typeface="MS Gothic" panose="020B0609070205080204" pitchFamily="49" charset="-128"/>
              </a:rPr>
              <a:t>↓</a:t>
            </a:r>
            <a:endParaRPr kumimoji="1" lang="en-US" altLang="zh-CN" sz="2400" dirty="0">
              <a:latin typeface="MS Gothic" panose="020B0609070205080204" pitchFamily="49" charset="-128"/>
              <a:ea typeface="MS Gothic" panose="020B0609070205080204" pitchFamily="49" charset="-128"/>
            </a:endParaRPr>
          </a:p>
          <a:p>
            <a:pPr marL="0" indent="0">
              <a:buNone/>
            </a:pPr>
            <a:r>
              <a:rPr kumimoji="1" lang="zh-CN" altLang="en-US" sz="2400" dirty="0">
                <a:latin typeface="MS Gothic" panose="020B0609070205080204" pitchFamily="49" charset="-128"/>
                <a:ea typeface="MS Gothic" panose="020B0609070205080204" pitchFamily="49" charset="-128"/>
              </a:rPr>
              <a:t>四川大地震</a:t>
            </a:r>
            <a:r>
              <a:rPr kumimoji="1" lang="ja-JP" altLang="en-US" sz="2400" dirty="0">
                <a:latin typeface="MS Gothic" panose="020B0609070205080204" pitchFamily="49" charset="-128"/>
                <a:ea typeface="MS Gothic" panose="020B0609070205080204" pitchFamily="49" charset="-128"/>
              </a:rPr>
              <a:t>　</a:t>
            </a:r>
            <a:endParaRPr kumimoji="1" lang="en-US" altLang="ja-JP" sz="2400" dirty="0">
              <a:latin typeface="MS Gothic" panose="020B0609070205080204" pitchFamily="49" charset="-128"/>
              <a:ea typeface="MS Gothic" panose="020B0609070205080204" pitchFamily="49" charset="-128"/>
            </a:endParaRPr>
          </a:p>
          <a:p>
            <a:pPr marL="0" indent="0">
              <a:buNone/>
            </a:pPr>
            <a:r>
              <a:rPr kumimoji="1" lang="zh-CN" altLang="en-US" sz="2400" dirty="0">
                <a:latin typeface="MS Mincho" panose="02020609040205080304" pitchFamily="49" charset="-128"/>
                <a:ea typeface="MS Mincho" panose="02020609040205080304" pitchFamily="49" charset="-128"/>
              </a:rPr>
              <a:t>国営メディアの転載は対話的な性格を持つようになった</a:t>
            </a:r>
            <a:endParaRPr kumimoji="1" lang="en-US" altLang="zh-CN" sz="2400" dirty="0">
              <a:latin typeface="MS Mincho" panose="02020609040205080304" pitchFamily="49" charset="-128"/>
              <a:ea typeface="MS Mincho" panose="02020609040205080304" pitchFamily="49" charset="-128"/>
            </a:endParaRPr>
          </a:p>
          <a:p>
            <a:pPr marL="0" indent="0">
              <a:buNone/>
            </a:pPr>
            <a:r>
              <a:rPr kumimoji="1" lang="zh-CN" altLang="en-US" sz="2400" dirty="0">
                <a:latin typeface="MS Gothic" panose="020B0609070205080204" pitchFamily="49" charset="-128"/>
                <a:ea typeface="MS Gothic" panose="020B0609070205080204" pitchFamily="49" charset="-128"/>
              </a:rPr>
              <a:t>↓</a:t>
            </a:r>
            <a:endParaRPr kumimoji="1" lang="en-US" altLang="zh-CN" sz="2400" dirty="0">
              <a:latin typeface="MS Gothic" panose="020B0609070205080204" pitchFamily="49" charset="-128"/>
              <a:ea typeface="MS Gothic" panose="020B0609070205080204" pitchFamily="49" charset="-128"/>
            </a:endParaRPr>
          </a:p>
          <a:p>
            <a:pPr marL="0" indent="0">
              <a:buNone/>
            </a:pPr>
            <a:r>
              <a:rPr kumimoji="1" lang="zh-CN" altLang="en-US" sz="2400" dirty="0">
                <a:latin typeface="MS Gothic" panose="020B0609070205080204" pitchFamily="49" charset="-128"/>
                <a:ea typeface="MS Gothic" panose="020B0609070205080204" pitchFamily="49" charset="-128"/>
              </a:rPr>
              <a:t>新型肺炎</a:t>
            </a:r>
            <a:endParaRPr kumimoji="1" lang="en-US" altLang="zh-CN" sz="2400" dirty="0">
              <a:latin typeface="MS Gothic" panose="020B0609070205080204" pitchFamily="49" charset="-128"/>
              <a:ea typeface="MS Gothic" panose="020B0609070205080204" pitchFamily="49" charset="-128"/>
            </a:endParaRPr>
          </a:p>
          <a:p>
            <a:pPr marL="0" indent="0">
              <a:buNone/>
            </a:pPr>
            <a:r>
              <a:rPr kumimoji="1" lang="zh-CN" altLang="en-US" sz="1500" dirty="0">
                <a:latin typeface="MS Mincho" panose="02020609040205080304" pitchFamily="49" charset="-128"/>
                <a:ea typeface="MS Mincho" panose="02020609040205080304" pitchFamily="49" charset="-128"/>
              </a:rPr>
              <a:t>「中国の夢」や「一帯一路」構想を展開し、中国の国際社会における主導性を高めようとするう習近平政権の下で、</a:t>
            </a:r>
            <a:endParaRPr kumimoji="1" lang="en-US" altLang="zh-CN" sz="1500" dirty="0">
              <a:latin typeface="MS Mincho" panose="02020609040205080304" pitchFamily="49" charset="-128"/>
              <a:ea typeface="MS Mincho" panose="02020609040205080304" pitchFamily="49" charset="-128"/>
            </a:endParaRPr>
          </a:p>
          <a:p>
            <a:pPr marL="0" indent="0">
              <a:buNone/>
            </a:pPr>
            <a:r>
              <a:rPr kumimoji="1" lang="zh-CN" altLang="en-US" sz="2400" dirty="0">
                <a:latin typeface="MS Mincho" panose="02020609040205080304" pitchFamily="49" charset="-128"/>
                <a:ea typeface="MS Mincho" panose="02020609040205080304" pitchFamily="49" charset="-128"/>
              </a:rPr>
              <a:t>国営メディアによる転載は中国の国際貢献と主導性を強調する</a:t>
            </a:r>
            <a:endParaRPr kumimoji="1" lang="en-US" altLang="zh-CN" sz="2400" dirty="0">
              <a:latin typeface="MS Mincho" panose="02020609040205080304" pitchFamily="49" charset="-128"/>
              <a:ea typeface="MS Mincho" panose="02020609040205080304" pitchFamily="49" charset="-128"/>
            </a:endParaRPr>
          </a:p>
          <a:p>
            <a:pPr marL="0" indent="0">
              <a:buNone/>
            </a:pPr>
            <a:r>
              <a:rPr kumimoji="1" lang="en-US" altLang="zh-CN" sz="2400" dirty="0">
                <a:latin typeface="MS Mincho" panose="02020609040205080304" pitchFamily="49" charset="-128"/>
                <a:ea typeface="MS Mincho" panose="02020609040205080304" pitchFamily="49" charset="-128"/>
              </a:rPr>
              <a:t>Twitter</a:t>
            </a:r>
            <a:r>
              <a:rPr kumimoji="1" lang="zh-CN" altLang="en-US" sz="2400" dirty="0">
                <a:latin typeface="MS Mincho" panose="02020609040205080304" pitchFamily="49" charset="-128"/>
                <a:ea typeface="MS Mincho" panose="02020609040205080304" pitchFamily="49" charset="-128"/>
              </a:rPr>
              <a:t>での転載、発信は中国脅威論を反駁し、中国の立場を一方的に表明する性格が強くなり、対話性が後退した。</a:t>
            </a:r>
          </a:p>
        </p:txBody>
      </p:sp>
    </p:spTree>
    <p:extLst>
      <p:ext uri="{BB962C8B-B14F-4D97-AF65-F5344CB8AC3E}">
        <p14:creationId xmlns:p14="http://schemas.microsoft.com/office/powerpoint/2010/main" val="2109802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BD4739-BAD0-DA89-AE22-59D858FAB99D}"/>
              </a:ext>
            </a:extLst>
          </p:cNvPr>
          <p:cNvSpPr>
            <a:spLocks noGrp="1"/>
          </p:cNvSpPr>
          <p:nvPr>
            <p:ph type="title"/>
          </p:nvPr>
        </p:nvSpPr>
        <p:spPr>
          <a:xfrm>
            <a:off x="838200" y="359306"/>
            <a:ext cx="10515600" cy="738461"/>
          </a:xfrm>
        </p:spPr>
        <p:txBody>
          <a:bodyPr>
            <a:normAutofit/>
          </a:bodyPr>
          <a:lstStyle/>
          <a:p>
            <a:r>
              <a:rPr kumimoji="1" lang="en-US" altLang="zh-CN" sz="3200" dirty="0">
                <a:latin typeface="MS Gothic" panose="020B0609070205080204" pitchFamily="49" charset="-128"/>
                <a:ea typeface="MS Gothic" panose="020B0609070205080204" pitchFamily="49" charset="-128"/>
              </a:rPr>
              <a:t>7.</a:t>
            </a:r>
            <a:r>
              <a:rPr kumimoji="1" lang="zh-CN" altLang="en-US" sz="3200" dirty="0">
                <a:latin typeface="MS Gothic" panose="020B0609070205080204" pitchFamily="49" charset="-128"/>
                <a:ea typeface="MS Gothic" panose="020B0609070205080204" pitchFamily="49" charset="-128"/>
              </a:rPr>
              <a:t>今後の課題</a:t>
            </a:r>
          </a:p>
        </p:txBody>
      </p:sp>
      <p:sp>
        <p:nvSpPr>
          <p:cNvPr id="3" name="内容占位符 2">
            <a:extLst>
              <a:ext uri="{FF2B5EF4-FFF2-40B4-BE49-F238E27FC236}">
                <a16:creationId xmlns:a16="http://schemas.microsoft.com/office/drawing/2014/main" id="{65C5C524-98D5-DDC3-DB29-5F343EB30E09}"/>
              </a:ext>
            </a:extLst>
          </p:cNvPr>
          <p:cNvSpPr>
            <a:spLocks noGrp="1"/>
          </p:cNvSpPr>
          <p:nvPr>
            <p:ph idx="1"/>
          </p:nvPr>
        </p:nvSpPr>
        <p:spPr>
          <a:xfrm>
            <a:off x="838200" y="1534510"/>
            <a:ext cx="10515600" cy="4642453"/>
          </a:xfrm>
        </p:spPr>
        <p:txBody>
          <a:bodyPr>
            <a:normAutofit/>
          </a:bodyPr>
          <a:lstStyle/>
          <a:p>
            <a:pPr marL="0" indent="0">
              <a:buNone/>
            </a:pPr>
            <a:r>
              <a:rPr kumimoji="1" lang="zh-CN" altLang="en-US" sz="2000" dirty="0">
                <a:latin typeface="MS Gothic" panose="020B0609070205080204" pitchFamily="49" charset="-128"/>
                <a:ea typeface="MS Gothic" panose="020B0609070205080204" pitchFamily="49" charset="-128"/>
              </a:rPr>
              <a:t>中国のマスク外交、ワクチン外交は多くの国に感謝され、外交戦略として成功した（廣瀬、</a:t>
            </a:r>
            <a:r>
              <a:rPr kumimoji="1" lang="en-US" altLang="zh-CN" sz="2000" dirty="0">
                <a:latin typeface="MS Gothic" panose="020B0609070205080204" pitchFamily="49" charset="-128"/>
                <a:ea typeface="MS Gothic" panose="020B0609070205080204" pitchFamily="49" charset="-128"/>
              </a:rPr>
              <a:t>2021</a:t>
            </a:r>
            <a:r>
              <a:rPr kumimoji="1" lang="zh-CN" altLang="en-US" sz="2000" dirty="0">
                <a:latin typeface="MS Gothic" panose="020B0609070205080204" pitchFamily="49" charset="-128"/>
                <a:ea typeface="MS Gothic" panose="020B0609070205080204" pitchFamily="49" charset="-128"/>
              </a:rPr>
              <a:t>）</a:t>
            </a:r>
            <a:endParaRPr kumimoji="1" lang="en-US" altLang="zh-CN" sz="2000" dirty="0">
              <a:latin typeface="MS Gothic" panose="020B0609070205080204" pitchFamily="49" charset="-128"/>
              <a:ea typeface="MS Gothic" panose="020B0609070205080204" pitchFamily="49" charset="-128"/>
            </a:endParaRPr>
          </a:p>
          <a:p>
            <a:pPr marL="0" indent="0">
              <a:buNone/>
            </a:pPr>
            <a:endParaRPr kumimoji="1" lang="en-US" altLang="zh-CN" sz="2000" dirty="0">
              <a:latin typeface="MS Gothic" panose="020B0609070205080204" pitchFamily="49" charset="-128"/>
              <a:ea typeface="MS Gothic" panose="020B0609070205080204" pitchFamily="49" charset="-128"/>
            </a:endParaRPr>
          </a:p>
          <a:p>
            <a:pPr marL="0" indent="0">
              <a:buNone/>
            </a:pPr>
            <a:r>
              <a:rPr kumimoji="1" lang="zh-CN" altLang="en-US" sz="2000" dirty="0">
                <a:latin typeface="MS Gothic" panose="020B0609070205080204" pitchFamily="49" charset="-128"/>
                <a:ea typeface="MS Gothic" panose="020B0609070205080204" pitchFamily="49" charset="-128"/>
              </a:rPr>
              <a:t>西側先進国との覇権争いの中、中国は自らが発展途上国を代表する大国だと認識している（</a:t>
            </a:r>
            <a:r>
              <a:rPr kumimoji="1" lang="en-US" altLang="zh-CN" sz="2000" dirty="0">
                <a:latin typeface="MS Gothic" panose="020B0609070205080204" pitchFamily="49" charset="-128"/>
                <a:ea typeface="MS Gothic" panose="020B0609070205080204" pitchFamily="49" charset="-128"/>
              </a:rPr>
              <a:t>Aoyama</a:t>
            </a:r>
            <a:r>
              <a:rPr kumimoji="1" lang="zh-CN" altLang="en-US" sz="2000" dirty="0">
                <a:latin typeface="MS Gothic" panose="020B0609070205080204" pitchFamily="49" charset="-128"/>
                <a:ea typeface="MS Gothic" panose="020B0609070205080204" pitchFamily="49" charset="-128"/>
              </a:rPr>
              <a:t>、</a:t>
            </a:r>
            <a:r>
              <a:rPr kumimoji="1" lang="en-US" altLang="zh-CN" sz="2000" dirty="0">
                <a:latin typeface="MS Gothic" panose="020B0609070205080204" pitchFamily="49" charset="-128"/>
                <a:ea typeface="MS Gothic" panose="020B0609070205080204" pitchFamily="49" charset="-128"/>
              </a:rPr>
              <a:t>2019</a:t>
            </a:r>
            <a:r>
              <a:rPr kumimoji="1" lang="zh-CN" altLang="en-US" sz="2000" dirty="0">
                <a:latin typeface="MS Gothic" panose="020B0609070205080204" pitchFamily="49" charset="-128"/>
                <a:ea typeface="MS Gothic" panose="020B0609070205080204" pitchFamily="49" charset="-128"/>
              </a:rPr>
              <a:t>）</a:t>
            </a:r>
            <a:endParaRPr kumimoji="1" lang="en-US" altLang="zh-CN" sz="2000" dirty="0">
              <a:latin typeface="MS Gothic" panose="020B0609070205080204" pitchFamily="49" charset="-128"/>
              <a:ea typeface="MS Gothic" panose="020B0609070205080204" pitchFamily="49" charset="-128"/>
            </a:endParaRPr>
          </a:p>
          <a:p>
            <a:pPr marL="0" indent="0">
              <a:buNone/>
            </a:pPr>
            <a:r>
              <a:rPr kumimoji="1" lang="zh-CN" altLang="en-US" sz="2000" dirty="0">
                <a:latin typeface="MS Gothic" panose="020B0609070205080204" pitchFamily="49" charset="-128"/>
                <a:ea typeface="MS Gothic" panose="020B0609070205080204" pitchFamily="49" charset="-128"/>
              </a:rPr>
              <a:t>習政権は改革開放後の全方位外交から著しく逸脱し、</a:t>
            </a:r>
            <a:r>
              <a:rPr kumimoji="1" lang="zh-CN" altLang="en-US" sz="2000" dirty="0">
                <a:solidFill>
                  <a:srgbClr val="FF0000"/>
                </a:solidFill>
                <a:latin typeface="MS Gothic" panose="020B0609070205080204" pitchFamily="49" charset="-128"/>
                <a:ea typeface="MS Gothic" panose="020B0609070205080204" pitchFamily="49" charset="-128"/>
              </a:rPr>
              <a:t>ロシアやグローバルサウスとの協力</a:t>
            </a:r>
            <a:r>
              <a:rPr kumimoji="1" lang="zh-CN" altLang="en-US" sz="2000" dirty="0">
                <a:latin typeface="MS Gothic" panose="020B0609070205080204" pitchFamily="49" charset="-128"/>
                <a:ea typeface="MS Gothic" panose="020B0609070205080204" pitchFamily="49" charset="-128"/>
              </a:rPr>
              <a:t>、</a:t>
            </a:r>
            <a:r>
              <a:rPr kumimoji="1" lang="zh-CN" altLang="en-US" sz="2000" dirty="0">
                <a:solidFill>
                  <a:srgbClr val="FF0000"/>
                </a:solidFill>
                <a:latin typeface="MS Gothic" panose="020B0609070205080204" pitchFamily="49" charset="-128"/>
                <a:ea typeface="MS Gothic" panose="020B0609070205080204" pitchFamily="49" charset="-128"/>
              </a:rPr>
              <a:t>西側先進国との対立</a:t>
            </a:r>
            <a:r>
              <a:rPr kumimoji="1" lang="zh-CN" altLang="en-US" sz="2000" dirty="0">
                <a:latin typeface="MS Gothic" panose="020B0609070205080204" pitchFamily="49" charset="-128"/>
                <a:ea typeface="MS Gothic" panose="020B0609070205080204" pitchFamily="49" charset="-128"/>
              </a:rPr>
              <a:t>がその根底をなしている（青山、</a:t>
            </a:r>
            <a:r>
              <a:rPr kumimoji="1" lang="en-US" altLang="zh-CN" sz="2000" dirty="0">
                <a:latin typeface="MS Gothic" panose="020B0609070205080204" pitchFamily="49" charset="-128"/>
                <a:ea typeface="MS Gothic" panose="020B0609070205080204" pitchFamily="49" charset="-128"/>
              </a:rPr>
              <a:t>2023</a:t>
            </a:r>
            <a:r>
              <a:rPr kumimoji="1" lang="zh-CN" altLang="en-US" sz="2000" dirty="0">
                <a:latin typeface="MS Gothic" panose="020B0609070205080204" pitchFamily="49" charset="-128"/>
                <a:ea typeface="MS Gothic" panose="020B0609070205080204" pitchFamily="49" charset="-128"/>
              </a:rPr>
              <a:t>）</a:t>
            </a:r>
            <a:endParaRPr kumimoji="1" lang="en-US" altLang="zh-CN" sz="2000" dirty="0">
              <a:latin typeface="MS Gothic" panose="020B0609070205080204" pitchFamily="49" charset="-128"/>
              <a:ea typeface="MS Gothic" panose="020B0609070205080204" pitchFamily="49" charset="-128"/>
            </a:endParaRPr>
          </a:p>
          <a:p>
            <a:pPr marL="0" indent="0">
              <a:buNone/>
            </a:pPr>
            <a:endParaRPr kumimoji="1" lang="en-US" altLang="zh-CN" sz="2000" dirty="0">
              <a:latin typeface="MS Gothic" panose="020B0609070205080204" pitchFamily="49" charset="-128"/>
              <a:ea typeface="MS Gothic" panose="020B0609070205080204" pitchFamily="49" charset="-128"/>
            </a:endParaRPr>
          </a:p>
          <a:p>
            <a:pPr marL="0" indent="0">
              <a:buNone/>
            </a:pPr>
            <a:r>
              <a:rPr kumimoji="1" lang="zh-CN" altLang="en-US" sz="2000" dirty="0">
                <a:latin typeface="MS Gothic" panose="020B0609070205080204" pitchFamily="49" charset="-128"/>
                <a:ea typeface="MS Gothic" panose="020B0609070205080204" pitchFamily="49" charset="-128"/>
              </a:rPr>
              <a:t>↓</a:t>
            </a:r>
            <a:endParaRPr kumimoji="1" lang="en-US" altLang="zh-CN" sz="2000" dirty="0">
              <a:latin typeface="MS Gothic" panose="020B0609070205080204" pitchFamily="49" charset="-128"/>
              <a:ea typeface="MS Gothic" panose="020B0609070205080204" pitchFamily="49" charset="-128"/>
            </a:endParaRPr>
          </a:p>
          <a:p>
            <a:pPr marL="0" indent="0">
              <a:buNone/>
            </a:pPr>
            <a:r>
              <a:rPr kumimoji="1" lang="zh-CN" altLang="en-US" sz="2000" dirty="0">
                <a:latin typeface="MS Gothic" panose="020B0609070205080204" pitchFamily="49" charset="-128"/>
                <a:ea typeface="MS Gothic" panose="020B0609070205080204" pitchFamily="49" charset="-128"/>
              </a:rPr>
              <a:t>先進国と発展途上国に対して、中国はどのように宣伝政策を使い分けるのか？</a:t>
            </a:r>
          </a:p>
        </p:txBody>
      </p:sp>
    </p:spTree>
    <p:extLst>
      <p:ext uri="{BB962C8B-B14F-4D97-AF65-F5344CB8AC3E}">
        <p14:creationId xmlns:p14="http://schemas.microsoft.com/office/powerpoint/2010/main" val="2312211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D41457-192A-5267-467A-93C859243BA1}"/>
              </a:ext>
            </a:extLst>
          </p:cNvPr>
          <p:cNvSpPr>
            <a:spLocks noGrp="1"/>
          </p:cNvSpPr>
          <p:nvPr>
            <p:ph type="title"/>
          </p:nvPr>
        </p:nvSpPr>
        <p:spPr/>
        <p:txBody>
          <a:bodyPr>
            <a:normAutofit/>
          </a:bodyPr>
          <a:lstStyle/>
          <a:p>
            <a:r>
              <a:rPr kumimoji="1" lang="zh-CN" altLang="en-US" sz="2800" dirty="0">
                <a:latin typeface="MS Gothic" panose="020B0609070205080204" pitchFamily="49" charset="-128"/>
                <a:ea typeface="MS Gothic" panose="020B0609070205080204" pitchFamily="49" charset="-128"/>
              </a:rPr>
              <a:t>本日の発表内容</a:t>
            </a:r>
          </a:p>
        </p:txBody>
      </p:sp>
      <p:sp>
        <p:nvSpPr>
          <p:cNvPr id="3" name="内容占位符 2">
            <a:extLst>
              <a:ext uri="{FF2B5EF4-FFF2-40B4-BE49-F238E27FC236}">
                <a16:creationId xmlns:a16="http://schemas.microsoft.com/office/drawing/2014/main" id="{9080230C-A098-DC9A-74EC-FAD820213351}"/>
              </a:ext>
            </a:extLst>
          </p:cNvPr>
          <p:cNvSpPr>
            <a:spLocks noGrp="1"/>
          </p:cNvSpPr>
          <p:nvPr>
            <p:ph idx="1"/>
          </p:nvPr>
        </p:nvSpPr>
        <p:spPr>
          <a:xfrm>
            <a:off x="838200" y="1583887"/>
            <a:ext cx="10515600" cy="4351338"/>
          </a:xfrm>
        </p:spPr>
        <p:txBody>
          <a:bodyPr/>
          <a:lstStyle/>
          <a:p>
            <a:pPr marL="0" indent="0">
              <a:buNone/>
            </a:pPr>
            <a:r>
              <a:rPr kumimoji="1" lang="en-US" altLang="zh-CN" dirty="0">
                <a:latin typeface="MS Gothic" panose="020B0609070205080204" pitchFamily="49" charset="-128"/>
                <a:ea typeface="MS Gothic" panose="020B0609070205080204" pitchFamily="49" charset="-128"/>
              </a:rPr>
              <a:t>1.</a:t>
            </a:r>
            <a:r>
              <a:rPr kumimoji="1" lang="zh-CN" altLang="en-US" dirty="0">
                <a:latin typeface="MS Gothic" panose="020B0609070205080204" pitchFamily="49" charset="-128"/>
                <a:ea typeface="MS Gothic" panose="020B0609070205080204" pitchFamily="49" charset="-128"/>
              </a:rPr>
              <a:t>問題背景</a:t>
            </a:r>
            <a:endParaRPr kumimoji="1" lang="en-US" altLang="zh-CN" dirty="0">
              <a:latin typeface="MS Gothic" panose="020B0609070205080204" pitchFamily="49" charset="-128"/>
              <a:ea typeface="MS Gothic" panose="020B0609070205080204" pitchFamily="49" charset="-128"/>
            </a:endParaRPr>
          </a:p>
          <a:p>
            <a:pPr marL="0" indent="0">
              <a:buNone/>
            </a:pPr>
            <a:r>
              <a:rPr kumimoji="1" lang="en-US" altLang="zh-CN" dirty="0">
                <a:latin typeface="MS Gothic" panose="020B0609070205080204" pitchFamily="49" charset="-128"/>
                <a:ea typeface="MS Gothic" panose="020B0609070205080204" pitchFamily="49" charset="-128"/>
              </a:rPr>
              <a:t>2.</a:t>
            </a:r>
            <a:r>
              <a:rPr kumimoji="1" lang="zh-CN" altLang="en-US" dirty="0">
                <a:latin typeface="MS Gothic" panose="020B0609070205080204" pitchFamily="49" charset="-128"/>
                <a:ea typeface="MS Gothic" panose="020B0609070205080204" pitchFamily="49" charset="-128"/>
              </a:rPr>
              <a:t>問題意識</a:t>
            </a:r>
            <a:endParaRPr kumimoji="1" lang="en-US" altLang="zh-CN" dirty="0">
              <a:latin typeface="MS Gothic" panose="020B0609070205080204" pitchFamily="49" charset="-128"/>
              <a:ea typeface="MS Gothic" panose="020B0609070205080204" pitchFamily="49" charset="-128"/>
            </a:endParaRPr>
          </a:p>
          <a:p>
            <a:pPr marL="0" indent="0">
              <a:buNone/>
            </a:pPr>
            <a:r>
              <a:rPr kumimoji="1" lang="en-US" altLang="zh-CN" dirty="0">
                <a:latin typeface="MS Gothic" panose="020B0609070205080204" pitchFamily="49" charset="-128"/>
                <a:ea typeface="MS Gothic" panose="020B0609070205080204" pitchFamily="49" charset="-128"/>
              </a:rPr>
              <a:t>3.</a:t>
            </a:r>
            <a:r>
              <a:rPr kumimoji="1" lang="zh-CN" altLang="en-US" dirty="0">
                <a:latin typeface="MS Gothic" panose="020B0609070205080204" pitchFamily="49" charset="-128"/>
                <a:ea typeface="MS Gothic" panose="020B0609070205080204" pitchFamily="49" charset="-128"/>
              </a:rPr>
              <a:t>先行研究</a:t>
            </a:r>
            <a:endParaRPr kumimoji="1" lang="en-US" altLang="zh-CN" dirty="0">
              <a:latin typeface="MS Gothic" panose="020B0609070205080204" pitchFamily="49" charset="-128"/>
              <a:ea typeface="MS Gothic" panose="020B0609070205080204" pitchFamily="49" charset="-128"/>
            </a:endParaRPr>
          </a:p>
          <a:p>
            <a:pPr marL="0" indent="0">
              <a:buNone/>
            </a:pPr>
            <a:r>
              <a:rPr kumimoji="1" lang="en-US" altLang="zh-CN" dirty="0">
                <a:latin typeface="MS Gothic" panose="020B0609070205080204" pitchFamily="49" charset="-128"/>
                <a:ea typeface="MS Gothic" panose="020B0609070205080204" pitchFamily="49" charset="-128"/>
              </a:rPr>
              <a:t>4.</a:t>
            </a:r>
            <a:r>
              <a:rPr kumimoji="1" lang="zh-CN" altLang="en-US" dirty="0">
                <a:latin typeface="MS Gothic" panose="020B0609070205080204" pitchFamily="49" charset="-128"/>
                <a:ea typeface="MS Gothic" panose="020B0609070205080204" pitchFamily="49" charset="-128"/>
              </a:rPr>
              <a:t>研究方法</a:t>
            </a:r>
            <a:endParaRPr kumimoji="1" lang="en-US" altLang="zh-CN" dirty="0">
              <a:latin typeface="MS Gothic" panose="020B0609070205080204" pitchFamily="49" charset="-128"/>
              <a:ea typeface="MS Gothic" panose="020B0609070205080204" pitchFamily="49" charset="-128"/>
            </a:endParaRPr>
          </a:p>
          <a:p>
            <a:pPr marL="0" indent="0">
              <a:buNone/>
            </a:pPr>
            <a:r>
              <a:rPr kumimoji="1" lang="en-US" altLang="zh-CN" dirty="0">
                <a:latin typeface="MS Gothic" panose="020B0609070205080204" pitchFamily="49" charset="-128"/>
                <a:ea typeface="MS Gothic" panose="020B0609070205080204" pitchFamily="49" charset="-128"/>
              </a:rPr>
              <a:t>5.</a:t>
            </a:r>
            <a:r>
              <a:rPr kumimoji="1" lang="zh-CN" altLang="en-US" dirty="0">
                <a:latin typeface="MS Gothic" panose="020B0609070205080204" pitchFamily="49" charset="-128"/>
                <a:ea typeface="MS Gothic" panose="020B0609070205080204" pitchFamily="49" charset="-128"/>
              </a:rPr>
              <a:t>事例分析（</a:t>
            </a:r>
            <a:r>
              <a:rPr kumimoji="1" lang="en-US" altLang="zh-CN" dirty="0">
                <a:latin typeface="MS Gothic" panose="020B0609070205080204" pitchFamily="49" charset="-128"/>
                <a:ea typeface="MS Gothic" panose="020B0609070205080204" pitchFamily="49" charset="-128"/>
              </a:rPr>
              <a:t>SARS</a:t>
            </a:r>
            <a:r>
              <a:rPr kumimoji="1" lang="zh-CN" altLang="en-US" dirty="0">
                <a:latin typeface="MS Gothic" panose="020B0609070205080204" pitchFamily="49" charset="-128"/>
                <a:ea typeface="MS Gothic" panose="020B0609070205080204" pitchFamily="49" charset="-128"/>
              </a:rPr>
              <a:t>、四川大地震、新型肺炎）</a:t>
            </a:r>
            <a:endParaRPr kumimoji="1" lang="en-US" altLang="zh-CN" dirty="0">
              <a:latin typeface="MS Gothic" panose="020B0609070205080204" pitchFamily="49" charset="-128"/>
              <a:ea typeface="MS Gothic" panose="020B0609070205080204" pitchFamily="49" charset="-128"/>
            </a:endParaRPr>
          </a:p>
          <a:p>
            <a:pPr marL="0" indent="0">
              <a:buNone/>
            </a:pPr>
            <a:r>
              <a:rPr kumimoji="1" lang="en-US" altLang="zh-CN" dirty="0">
                <a:latin typeface="MS Gothic" panose="020B0609070205080204" pitchFamily="49" charset="-128"/>
                <a:ea typeface="MS Gothic" panose="020B0609070205080204" pitchFamily="49" charset="-128"/>
              </a:rPr>
              <a:t>6.</a:t>
            </a:r>
            <a:r>
              <a:rPr kumimoji="1" lang="zh-CN" altLang="en-US" dirty="0">
                <a:latin typeface="MS Gothic" panose="020B0609070205080204" pitchFamily="49" charset="-128"/>
                <a:ea typeface="MS Gothic" panose="020B0609070205080204" pitchFamily="49" charset="-128"/>
              </a:rPr>
              <a:t>結論</a:t>
            </a:r>
            <a:endParaRPr kumimoji="1" lang="en-US" altLang="zh-CN" dirty="0">
              <a:latin typeface="MS Gothic" panose="020B0609070205080204" pitchFamily="49" charset="-128"/>
              <a:ea typeface="MS Gothic" panose="020B0609070205080204" pitchFamily="49" charset="-128"/>
            </a:endParaRPr>
          </a:p>
          <a:p>
            <a:pPr marL="0" indent="0">
              <a:buNone/>
            </a:pPr>
            <a:r>
              <a:rPr kumimoji="1" lang="en-US" altLang="zh-CN" dirty="0">
                <a:latin typeface="MS Gothic" panose="020B0609070205080204" pitchFamily="49" charset="-128"/>
                <a:ea typeface="MS Gothic" panose="020B0609070205080204" pitchFamily="49" charset="-128"/>
              </a:rPr>
              <a:t>7.</a:t>
            </a:r>
            <a:r>
              <a:rPr kumimoji="1" lang="zh-CN" altLang="en-US" dirty="0">
                <a:latin typeface="MS Gothic" panose="020B0609070205080204" pitchFamily="49" charset="-128"/>
                <a:ea typeface="MS Gothic" panose="020B0609070205080204" pitchFamily="49" charset="-128"/>
              </a:rPr>
              <a:t>今後の課題</a:t>
            </a:r>
            <a:endParaRPr kumimoji="1" lang="en-US" altLang="zh-CN" dirty="0">
              <a:latin typeface="MS Gothic" panose="020B0609070205080204" pitchFamily="49" charset="-128"/>
              <a:ea typeface="MS Gothic" panose="020B0609070205080204" pitchFamily="49" charset="-128"/>
            </a:endParaRPr>
          </a:p>
        </p:txBody>
      </p:sp>
    </p:spTree>
    <p:extLst>
      <p:ext uri="{BB962C8B-B14F-4D97-AF65-F5344CB8AC3E}">
        <p14:creationId xmlns:p14="http://schemas.microsoft.com/office/powerpoint/2010/main" val="1812472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A31474-7FE4-955A-BA4B-74A75F2FB813}"/>
              </a:ext>
            </a:extLst>
          </p:cNvPr>
          <p:cNvSpPr>
            <a:spLocks noGrp="1"/>
          </p:cNvSpPr>
          <p:nvPr>
            <p:ph type="title"/>
          </p:nvPr>
        </p:nvSpPr>
        <p:spPr>
          <a:xfrm>
            <a:off x="838200" y="382649"/>
            <a:ext cx="10515600" cy="596776"/>
          </a:xfrm>
        </p:spPr>
        <p:txBody>
          <a:bodyPr>
            <a:normAutofit/>
          </a:bodyPr>
          <a:lstStyle/>
          <a:p>
            <a:r>
              <a:rPr kumimoji="1" lang="zh-CN" altLang="en-US" sz="3200" dirty="0">
                <a:latin typeface="MS Gothic" panose="020B0609070205080204" pitchFamily="49" charset="-128"/>
                <a:ea typeface="MS Gothic" panose="020B0609070205080204" pitchFamily="49" charset="-128"/>
              </a:rPr>
              <a:t>参考文献</a:t>
            </a:r>
          </a:p>
        </p:txBody>
      </p:sp>
      <p:sp>
        <p:nvSpPr>
          <p:cNvPr id="3" name="内容占位符 2">
            <a:extLst>
              <a:ext uri="{FF2B5EF4-FFF2-40B4-BE49-F238E27FC236}">
                <a16:creationId xmlns:a16="http://schemas.microsoft.com/office/drawing/2014/main" id="{2CA5B3D2-1B22-DB7A-56A2-A3B8DA7EB797}"/>
              </a:ext>
            </a:extLst>
          </p:cNvPr>
          <p:cNvSpPr>
            <a:spLocks noGrp="1"/>
          </p:cNvSpPr>
          <p:nvPr>
            <p:ph idx="1"/>
          </p:nvPr>
        </p:nvSpPr>
        <p:spPr>
          <a:xfrm>
            <a:off x="838200" y="1211283"/>
            <a:ext cx="10515600" cy="4965680"/>
          </a:xfrm>
        </p:spPr>
        <p:txBody>
          <a:bodyPr>
            <a:normAutofit fontScale="47500" lnSpcReduction="20000"/>
          </a:bodyPr>
          <a:lstStyle/>
          <a:p>
            <a:pPr marL="0" indent="0">
              <a:buNone/>
            </a:pPr>
            <a:r>
              <a:rPr lang="zh-CN" altLang="en-US" dirty="0">
                <a:effectLst/>
                <a:latin typeface="MS Gothic" panose="020B0609070205080204" pitchFamily="49" charset="-128"/>
                <a:ea typeface="MS Gothic" panose="020B0609070205080204" pitchFamily="49" charset="-128"/>
              </a:rPr>
              <a:t>日本語文献</a:t>
            </a:r>
          </a:p>
          <a:p>
            <a:pPr marL="0" indent="0">
              <a:buNone/>
            </a:pPr>
            <a:r>
              <a:rPr lang="zh-CN" altLang="en-US" dirty="0">
                <a:effectLst/>
                <a:latin typeface="MS Gothic" panose="020B0609070205080204" pitchFamily="49" charset="-128"/>
                <a:ea typeface="MS Gothic" panose="020B0609070205080204" pitchFamily="49" charset="-128"/>
              </a:rPr>
              <a:t>青山瑠妙（</a:t>
            </a:r>
            <a:r>
              <a:rPr lang="en-US" altLang="zh-CN" dirty="0">
                <a:effectLst/>
                <a:latin typeface="MS Gothic" panose="020B0609070205080204" pitchFamily="49" charset="-128"/>
                <a:ea typeface="MS Gothic" panose="020B0609070205080204" pitchFamily="49" charset="-128"/>
              </a:rPr>
              <a:t>2007</a:t>
            </a:r>
            <a:r>
              <a:rPr lang="zh-CN" altLang="en-US" dirty="0">
                <a:effectLst/>
                <a:latin typeface="MS Gothic" panose="020B0609070205080204" pitchFamily="49" charset="-128"/>
                <a:ea typeface="MS Gothic" panose="020B0609070205080204" pitchFamily="49" charset="-128"/>
              </a:rPr>
              <a:t>）</a:t>
            </a:r>
            <a:r>
              <a:rPr lang="en-US" altLang="zh-CN" dirty="0">
                <a:effectLst/>
                <a:latin typeface="MS Gothic" panose="020B0609070205080204" pitchFamily="49" charset="-128"/>
                <a:ea typeface="MS Gothic" panose="020B0609070205080204" pitchFamily="49" charset="-128"/>
              </a:rPr>
              <a:t>『</a:t>
            </a:r>
            <a:r>
              <a:rPr lang="zh-CN" altLang="en-US" dirty="0">
                <a:effectLst/>
                <a:latin typeface="MS Gothic" panose="020B0609070205080204" pitchFamily="49" charset="-128"/>
                <a:ea typeface="MS Gothic" panose="020B0609070205080204" pitchFamily="49" charset="-128"/>
              </a:rPr>
              <a:t>現代中国</a:t>
            </a:r>
            <a:r>
              <a:rPr lang="ja-JP" altLang="en-US" dirty="0">
                <a:effectLst/>
                <a:latin typeface="MS Gothic" panose="020B0609070205080204" pitchFamily="49" charset="-128"/>
                <a:ea typeface="MS Gothic" panose="020B0609070205080204" pitchFamily="49" charset="-128"/>
              </a:rPr>
              <a:t>の</a:t>
            </a:r>
            <a:r>
              <a:rPr lang="zh-CN" altLang="en-US" dirty="0">
                <a:effectLst/>
                <a:latin typeface="MS Gothic" panose="020B0609070205080204" pitchFamily="49" charset="-128"/>
                <a:ea typeface="MS Gothic" panose="020B0609070205080204" pitchFamily="49" charset="-128"/>
              </a:rPr>
              <a:t>外交</a:t>
            </a:r>
            <a:r>
              <a:rPr lang="en-US" altLang="zh-CN" dirty="0">
                <a:effectLst/>
                <a:latin typeface="MS Gothic" panose="020B0609070205080204" pitchFamily="49" charset="-128"/>
                <a:ea typeface="MS Gothic" panose="020B0609070205080204" pitchFamily="49" charset="-128"/>
              </a:rPr>
              <a:t>』</a:t>
            </a:r>
            <a:r>
              <a:rPr lang="zh-CN" altLang="en-US" dirty="0">
                <a:effectLst/>
                <a:latin typeface="MS Gothic" panose="020B0609070205080204" pitchFamily="49" charset="-128"/>
                <a:ea typeface="MS Gothic" panose="020B0609070205080204" pitchFamily="49" charset="-128"/>
              </a:rPr>
              <a:t>慶應義塾大学出版会 </a:t>
            </a:r>
          </a:p>
          <a:p>
            <a:pPr marL="0" indent="0">
              <a:buNone/>
            </a:pPr>
            <a:r>
              <a:rPr lang="zh-CN" altLang="en-US" dirty="0">
                <a:effectLst/>
                <a:latin typeface="MS Gothic" panose="020B0609070205080204" pitchFamily="49" charset="-128"/>
                <a:ea typeface="MS Gothic" panose="020B0609070205080204" pitchFamily="49" charset="-128"/>
              </a:rPr>
              <a:t>青山瑠妙（</a:t>
            </a:r>
            <a:r>
              <a:rPr lang="en-US" altLang="zh-CN" dirty="0">
                <a:effectLst/>
                <a:latin typeface="MS Gothic" panose="020B0609070205080204" pitchFamily="49" charset="-128"/>
                <a:ea typeface="MS Gothic" panose="020B0609070205080204" pitchFamily="49" charset="-128"/>
              </a:rPr>
              <a:t>2023</a:t>
            </a:r>
            <a:r>
              <a:rPr lang="zh-CN" altLang="en-US" dirty="0">
                <a:effectLst/>
                <a:latin typeface="MS Gothic" panose="020B0609070205080204" pitchFamily="49" charset="-128"/>
                <a:ea typeface="MS Gothic" panose="020B0609070205080204" pitchFamily="49" charset="-128"/>
              </a:rPr>
              <a:t>）「「陣営化」</a:t>
            </a:r>
            <a:r>
              <a:rPr lang="ja-JP" altLang="en-US" dirty="0">
                <a:effectLst/>
                <a:latin typeface="MS Gothic" panose="020B0609070205080204" pitchFamily="49" charset="-128"/>
                <a:ea typeface="MS Gothic" panose="020B0609070205080204" pitchFamily="49" charset="-128"/>
              </a:rPr>
              <a:t>する</a:t>
            </a:r>
            <a:r>
              <a:rPr lang="zh-CN" altLang="en-US" dirty="0">
                <a:effectLst/>
                <a:latin typeface="MS Gothic" panose="020B0609070205080204" pitchFamily="49" charset="-128"/>
                <a:ea typeface="MS Gothic" panose="020B0609070205080204" pitchFamily="49" charset="-128"/>
              </a:rPr>
              <a:t>世界</a:t>
            </a:r>
            <a:r>
              <a:rPr lang="ja-JP" altLang="en-US" dirty="0">
                <a:effectLst/>
                <a:latin typeface="MS Gothic" panose="020B0609070205080204" pitchFamily="49" charset="-128"/>
                <a:ea typeface="MS Gothic" panose="020B0609070205080204" pitchFamily="49" charset="-128"/>
              </a:rPr>
              <a:t>と</a:t>
            </a:r>
            <a:r>
              <a:rPr lang="zh-CN" altLang="en-US" dirty="0">
                <a:effectLst/>
                <a:latin typeface="MS Gothic" panose="020B0609070205080204" pitchFamily="49" charset="-128"/>
                <a:ea typeface="MS Gothic" panose="020B0609070205080204" pitchFamily="49" charset="-128"/>
              </a:rPr>
              <a:t>中国</a:t>
            </a:r>
            <a:r>
              <a:rPr lang="ja-JP" altLang="en-US" dirty="0">
                <a:effectLst/>
                <a:latin typeface="MS Gothic" panose="020B0609070205080204" pitchFamily="49" charset="-128"/>
                <a:ea typeface="MS Gothic" panose="020B0609070205080204" pitchFamily="49" charset="-128"/>
              </a:rPr>
              <a:t>のグローバル・サウス</a:t>
            </a:r>
            <a:r>
              <a:rPr lang="zh-CN" altLang="en-US" dirty="0">
                <a:effectLst/>
                <a:latin typeface="MS Gothic" panose="020B0609070205080204" pitchFamily="49" charset="-128"/>
                <a:ea typeface="MS Gothic" panose="020B0609070205080204" pitchFamily="49" charset="-128"/>
              </a:rPr>
              <a:t>政策」</a:t>
            </a:r>
            <a:r>
              <a:rPr lang="en-US" altLang="zh-CN" dirty="0">
                <a:effectLst/>
                <a:latin typeface="MS Gothic" panose="020B0609070205080204" pitchFamily="49" charset="-128"/>
                <a:ea typeface="MS Gothic" panose="020B0609070205080204" pitchFamily="49" charset="-128"/>
              </a:rPr>
              <a:t>『</a:t>
            </a:r>
            <a:r>
              <a:rPr lang="zh-CN" altLang="en-US" dirty="0">
                <a:effectLst/>
                <a:latin typeface="MS Gothic" panose="020B0609070205080204" pitchFamily="49" charset="-128"/>
                <a:ea typeface="MS Gothic" panose="020B0609070205080204" pitchFamily="49" charset="-128"/>
              </a:rPr>
              <a:t>国際問題</a:t>
            </a:r>
            <a:r>
              <a:rPr lang="en-US" altLang="zh-CN" dirty="0">
                <a:effectLst/>
                <a:latin typeface="MS Gothic" panose="020B0609070205080204" pitchFamily="49" charset="-128"/>
                <a:ea typeface="MS Gothic" panose="020B0609070205080204" pitchFamily="49" charset="-128"/>
              </a:rPr>
              <a:t>』</a:t>
            </a:r>
            <a:r>
              <a:rPr lang="zh-CN" altLang="en-US" dirty="0">
                <a:effectLst/>
                <a:latin typeface="MS Gothic" panose="020B0609070205080204" pitchFamily="49" charset="-128"/>
                <a:ea typeface="MS Gothic" panose="020B0609070205080204" pitchFamily="49" charset="-128"/>
              </a:rPr>
              <a:t>、</a:t>
            </a:r>
            <a:r>
              <a:rPr lang="en-US" altLang="zh-CN" dirty="0">
                <a:effectLst/>
                <a:latin typeface="MS Gothic" panose="020B0609070205080204" pitchFamily="49" charset="-128"/>
                <a:ea typeface="MS Gothic" panose="020B0609070205080204" pitchFamily="49" charset="-128"/>
              </a:rPr>
              <a:t>2023 </a:t>
            </a:r>
            <a:r>
              <a:rPr lang="zh-CN" altLang="en-US" dirty="0">
                <a:effectLst/>
                <a:latin typeface="MS Gothic" panose="020B0609070205080204" pitchFamily="49" charset="-128"/>
                <a:ea typeface="MS Gothic" panose="020B0609070205080204" pitchFamily="49" charset="-128"/>
              </a:rPr>
              <a:t>年 </a:t>
            </a:r>
            <a:r>
              <a:rPr lang="en-US" altLang="zh-CN" dirty="0">
                <a:effectLst/>
                <a:latin typeface="MS Gothic" panose="020B0609070205080204" pitchFamily="49" charset="-128"/>
                <a:ea typeface="MS Gothic" panose="020B0609070205080204" pitchFamily="49" charset="-128"/>
              </a:rPr>
              <a:t>2 </a:t>
            </a:r>
            <a:r>
              <a:rPr lang="zh-CN" altLang="en-US" dirty="0">
                <a:effectLst/>
                <a:latin typeface="MS Gothic" panose="020B0609070205080204" pitchFamily="49" charset="-128"/>
                <a:ea typeface="MS Gothic" panose="020B0609070205080204" pitchFamily="49" charset="-128"/>
              </a:rPr>
              <a:t>月</a:t>
            </a:r>
          </a:p>
          <a:p>
            <a:pPr marL="0" indent="0">
              <a:buNone/>
            </a:pPr>
            <a:r>
              <a:rPr lang="zh-CN" altLang="en-US" dirty="0">
                <a:effectLst/>
                <a:latin typeface="MS Gothic" panose="020B0609070205080204" pitchFamily="49" charset="-128"/>
                <a:ea typeface="MS Gothic" panose="020B0609070205080204" pitchFamily="49" charset="-128"/>
              </a:rPr>
              <a:t>山口信治（</a:t>
            </a:r>
            <a:r>
              <a:rPr lang="en-US" altLang="zh-CN" dirty="0">
                <a:effectLst/>
                <a:latin typeface="MS Gothic" panose="020B0609070205080204" pitchFamily="49" charset="-128"/>
                <a:ea typeface="MS Gothic" panose="020B0609070205080204" pitchFamily="49" charset="-128"/>
              </a:rPr>
              <a:t>2022</a:t>
            </a:r>
            <a:r>
              <a:rPr lang="zh-CN" altLang="en-US" dirty="0">
                <a:effectLst/>
                <a:latin typeface="MS Gothic" panose="020B0609070205080204" pitchFamily="49" charset="-128"/>
                <a:ea typeface="MS Gothic" panose="020B0609070205080204" pitchFamily="49" charset="-128"/>
              </a:rPr>
              <a:t>）「習近平</a:t>
            </a:r>
            <a:r>
              <a:rPr lang="ja-JP" altLang="en-US" dirty="0">
                <a:effectLst/>
                <a:latin typeface="MS Gothic" panose="020B0609070205080204" pitchFamily="49" charset="-128"/>
                <a:ea typeface="MS Gothic" panose="020B0609070205080204" pitchFamily="49" charset="-128"/>
              </a:rPr>
              <a:t>と</a:t>
            </a:r>
            <a:r>
              <a:rPr lang="zh-CN" altLang="en-US" dirty="0">
                <a:effectLst/>
                <a:latin typeface="MS Gothic" panose="020B0609070205080204" pitchFamily="49" charset="-128"/>
                <a:ea typeface="MS Gothic" panose="020B0609070205080204" pitchFamily="49" charset="-128"/>
              </a:rPr>
              <a:t>中国外交</a:t>
            </a:r>
            <a:r>
              <a:rPr lang="ja-JP" altLang="en-US" dirty="0">
                <a:effectLst/>
                <a:latin typeface="MS Gothic" panose="020B0609070205080204" pitchFamily="49" charset="-128"/>
                <a:ea typeface="MS Gothic" panose="020B0609070205080204" pitchFamily="49" charset="-128"/>
              </a:rPr>
              <a:t>の</a:t>
            </a:r>
            <a:r>
              <a:rPr lang="zh-CN" altLang="en-US" dirty="0">
                <a:effectLst/>
                <a:latin typeface="MS Gothic" panose="020B0609070205080204" pitchFamily="49" charset="-128"/>
                <a:ea typeface="MS Gothic" panose="020B0609070205080204" pitchFamily="49" charset="-128"/>
              </a:rPr>
              <a:t>転換ー大国化、安全保障化、戦狼化、集権化」</a:t>
            </a:r>
            <a:r>
              <a:rPr lang="en-US" altLang="zh-CN" dirty="0">
                <a:effectLst/>
                <a:latin typeface="MS Gothic" panose="020B0609070205080204" pitchFamily="49" charset="-128"/>
                <a:ea typeface="MS Gothic" panose="020B0609070205080204" pitchFamily="49" charset="-128"/>
              </a:rPr>
              <a:t>『</a:t>
            </a:r>
            <a:r>
              <a:rPr lang="zh-CN" altLang="en-US" dirty="0">
                <a:effectLst/>
                <a:latin typeface="MS Gothic" panose="020B0609070205080204" pitchFamily="49" charset="-128"/>
                <a:ea typeface="MS Gothic" panose="020B0609070205080204" pitchFamily="49" charset="-128"/>
              </a:rPr>
              <a:t>東亜</a:t>
            </a:r>
            <a:r>
              <a:rPr lang="en-US" altLang="zh-CN" dirty="0">
                <a:effectLst/>
                <a:latin typeface="MS Gothic" panose="020B0609070205080204" pitchFamily="49" charset="-128"/>
                <a:ea typeface="MS Gothic" panose="020B0609070205080204" pitchFamily="49" charset="-128"/>
              </a:rPr>
              <a:t>』2022</a:t>
            </a:r>
            <a:r>
              <a:rPr lang="zh-CN" altLang="en-US" dirty="0">
                <a:effectLst/>
                <a:latin typeface="MS Gothic" panose="020B0609070205080204" pitchFamily="49" charset="-128"/>
                <a:ea typeface="MS Gothic" panose="020B0609070205080204" pitchFamily="49" charset="-128"/>
              </a:rPr>
              <a:t>年</a:t>
            </a:r>
            <a:r>
              <a:rPr lang="en-US" altLang="zh-CN" dirty="0">
                <a:effectLst/>
                <a:latin typeface="MS Gothic" panose="020B0609070205080204" pitchFamily="49" charset="-128"/>
                <a:ea typeface="MS Gothic" panose="020B0609070205080204" pitchFamily="49" charset="-128"/>
              </a:rPr>
              <a:t>8</a:t>
            </a:r>
            <a:r>
              <a:rPr lang="zh-CN" altLang="en-US" dirty="0">
                <a:effectLst/>
                <a:latin typeface="MS Gothic" panose="020B0609070205080204" pitchFamily="49" charset="-128"/>
                <a:ea typeface="MS Gothic" panose="020B0609070205080204" pitchFamily="49" charset="-128"/>
              </a:rPr>
              <a:t>月号</a:t>
            </a:r>
          </a:p>
          <a:p>
            <a:pPr marL="0" indent="0">
              <a:buNone/>
            </a:pPr>
            <a:r>
              <a:rPr lang="zh-CN" altLang="en-US" dirty="0">
                <a:effectLst/>
                <a:latin typeface="MS Gothic" panose="020B0609070205080204" pitchFamily="49" charset="-128"/>
                <a:ea typeface="MS Gothic" panose="020B0609070205080204" pitchFamily="49" charset="-128"/>
              </a:rPr>
              <a:t>桒原響子（</a:t>
            </a:r>
            <a:r>
              <a:rPr lang="en-US" altLang="zh-CN" dirty="0">
                <a:effectLst/>
                <a:latin typeface="MS Gothic" panose="020B0609070205080204" pitchFamily="49" charset="-128"/>
                <a:ea typeface="MS Gothic" panose="020B0609070205080204" pitchFamily="49" charset="-128"/>
              </a:rPr>
              <a:t>2020</a:t>
            </a:r>
            <a:r>
              <a:rPr lang="zh-CN" altLang="en-US" dirty="0">
                <a:effectLst/>
                <a:latin typeface="MS Gothic" panose="020B0609070205080204" pitchFamily="49" charset="-128"/>
                <a:ea typeface="MS Gothic" panose="020B0609070205080204" pitchFamily="49" charset="-128"/>
              </a:rPr>
              <a:t>）「国問研戦略</a:t>
            </a:r>
            <a:r>
              <a:rPr lang="ja-JP" altLang="en-US" dirty="0">
                <a:effectLst/>
                <a:latin typeface="MS Gothic" panose="020B0609070205080204" pitchFamily="49" charset="-128"/>
                <a:ea typeface="MS Gothic" panose="020B0609070205080204" pitchFamily="49" charset="-128"/>
              </a:rPr>
              <a:t>コメント（</a:t>
            </a:r>
            <a:r>
              <a:rPr lang="en-US" altLang="ja-JP" dirty="0">
                <a:effectLst/>
                <a:latin typeface="MS Gothic" panose="020B0609070205080204" pitchFamily="49" charset="-128"/>
                <a:ea typeface="MS Gothic" panose="020B0609070205080204" pitchFamily="49" charset="-128"/>
              </a:rPr>
              <a:t>2020―11</a:t>
            </a:r>
            <a:r>
              <a:rPr lang="ja-JP" altLang="en-US" dirty="0">
                <a:effectLst/>
                <a:latin typeface="MS Gothic" panose="020B0609070205080204" pitchFamily="49" charset="-128"/>
                <a:ea typeface="MS Gothic" panose="020B0609070205080204" pitchFamily="49" charset="-128"/>
              </a:rPr>
              <a:t>）</a:t>
            </a:r>
            <a:r>
              <a:rPr lang="zh-CN" altLang="en-US" dirty="0">
                <a:effectLst/>
                <a:latin typeface="MS Gothic" panose="020B0609070205080204" pitchFamily="49" charset="-128"/>
                <a:ea typeface="MS Gothic" panose="020B0609070205080204" pitchFamily="49" charset="-128"/>
              </a:rPr>
              <a:t>中国</a:t>
            </a:r>
            <a:r>
              <a:rPr lang="ja-JP" altLang="en-US" dirty="0">
                <a:effectLst/>
                <a:latin typeface="MS Gothic" panose="020B0609070205080204" pitchFamily="49" charset="-128"/>
                <a:ea typeface="MS Gothic" panose="020B0609070205080204" pitchFamily="49" charset="-128"/>
              </a:rPr>
              <a:t>の「</a:t>
            </a:r>
            <a:r>
              <a:rPr lang="zh-CN" altLang="en-US" dirty="0">
                <a:effectLst/>
                <a:latin typeface="MS Gothic" panose="020B0609070205080204" pitchFamily="49" charset="-128"/>
                <a:ea typeface="MS Gothic" panose="020B0609070205080204" pitchFamily="49" charset="-128"/>
              </a:rPr>
              <a:t>戦狼外交」：</a:t>
            </a:r>
            <a:r>
              <a:rPr lang="ja-JP" altLang="en-US" dirty="0">
                <a:effectLst/>
                <a:latin typeface="MS Gothic" panose="020B0609070205080204" pitchFamily="49" charset="-128"/>
                <a:ea typeface="MS Gothic" panose="020B0609070205080204" pitchFamily="49" charset="-128"/>
              </a:rPr>
              <a:t>コロナ</a:t>
            </a:r>
            <a:r>
              <a:rPr lang="zh-CN" altLang="en-US" dirty="0">
                <a:effectLst/>
                <a:latin typeface="MS Gothic" panose="020B0609070205080204" pitchFamily="49" charset="-128"/>
                <a:ea typeface="MS Gothic" panose="020B0609070205080204" pitchFamily="49" charset="-128"/>
              </a:rPr>
              <a:t>危機</a:t>
            </a:r>
            <a:r>
              <a:rPr lang="ja-JP" altLang="en-US" dirty="0">
                <a:effectLst/>
                <a:latin typeface="MS Gothic" panose="020B0609070205080204" pitchFamily="49" charset="-128"/>
                <a:ea typeface="MS Gothic" panose="020B0609070205080204" pitchFamily="49" charset="-128"/>
              </a:rPr>
              <a:t>で</a:t>
            </a:r>
            <a:r>
              <a:rPr lang="zh-CN" altLang="en-US" dirty="0">
                <a:effectLst/>
                <a:latin typeface="MS Gothic" panose="020B0609070205080204" pitchFamily="49" charset="-128"/>
                <a:ea typeface="MS Gothic" panose="020B0609070205080204" pitchFamily="49" charset="-128"/>
              </a:rPr>
              <a:t>露呈</a:t>
            </a:r>
            <a:r>
              <a:rPr lang="ja-JP" altLang="en-US" dirty="0">
                <a:effectLst/>
                <a:latin typeface="MS Gothic" panose="020B0609070205080204" pitchFamily="49" charset="-128"/>
                <a:ea typeface="MS Gothic" panose="020B0609070205080204" pitchFamily="49" charset="-128"/>
              </a:rPr>
              <a:t>した</a:t>
            </a:r>
            <a:r>
              <a:rPr lang="zh-CN" altLang="en-US" dirty="0">
                <a:effectLst/>
                <a:latin typeface="MS Gothic" panose="020B0609070205080204" pitchFamily="49" charset="-128"/>
                <a:ea typeface="MS Gothic" panose="020B0609070205080204" pitchFamily="49" charset="-128"/>
              </a:rPr>
              <a:t>限界</a:t>
            </a:r>
            <a:r>
              <a:rPr lang="ja-JP" altLang="en-US" dirty="0">
                <a:effectLst/>
                <a:latin typeface="MS Gothic" panose="020B0609070205080204" pitchFamily="49" charset="-128"/>
                <a:ea typeface="MS Gothic" panose="020B0609070205080204" pitchFamily="49" charset="-128"/>
              </a:rPr>
              <a:t>と</a:t>
            </a:r>
            <a:r>
              <a:rPr lang="zh-CN" altLang="en-US" dirty="0">
                <a:effectLst/>
                <a:latin typeface="MS Gothic" panose="020B0609070205080204" pitchFamily="49" charset="-128"/>
                <a:ea typeface="MS Gothic" panose="020B0609070205080204" pitchFamily="49" charset="-128"/>
              </a:rPr>
              <a:t>課題」 （</a:t>
            </a:r>
            <a:r>
              <a:rPr lang="en" altLang="zh-CN" dirty="0">
                <a:effectLst/>
                <a:latin typeface="MS Gothic" panose="020B0609070205080204" pitchFamily="49" charset="-128"/>
                <a:ea typeface="MS Gothic" panose="020B0609070205080204" pitchFamily="49" charset="-128"/>
              </a:rPr>
              <a:t>https://</a:t>
            </a:r>
            <a:r>
              <a:rPr lang="en" altLang="zh-CN" dirty="0" err="1">
                <a:effectLst/>
                <a:latin typeface="MS Gothic" panose="020B0609070205080204" pitchFamily="49" charset="-128"/>
                <a:ea typeface="MS Gothic" panose="020B0609070205080204" pitchFamily="49" charset="-128"/>
              </a:rPr>
              <a:t>www.jiia.or.jp</a:t>
            </a:r>
            <a:r>
              <a:rPr lang="en" altLang="zh-CN" dirty="0">
                <a:effectLst/>
                <a:latin typeface="MS Gothic" panose="020B0609070205080204" pitchFamily="49" charset="-128"/>
                <a:ea typeface="MS Gothic" panose="020B0609070205080204" pitchFamily="49" charset="-128"/>
              </a:rPr>
              <a:t>/</a:t>
            </a:r>
            <a:r>
              <a:rPr lang="en" altLang="zh-CN" dirty="0" err="1">
                <a:effectLst/>
                <a:latin typeface="MS Gothic" panose="020B0609070205080204" pitchFamily="49" charset="-128"/>
                <a:ea typeface="MS Gothic" panose="020B0609070205080204" pitchFamily="49" charset="-128"/>
              </a:rPr>
              <a:t>strategic_comment</a:t>
            </a:r>
            <a:r>
              <a:rPr lang="en" altLang="zh-CN" dirty="0">
                <a:effectLst/>
                <a:latin typeface="MS Gothic" panose="020B0609070205080204" pitchFamily="49" charset="-128"/>
                <a:ea typeface="MS Gothic" panose="020B0609070205080204" pitchFamily="49" charset="-128"/>
              </a:rPr>
              <a:t>/2020-11.html</a:t>
            </a:r>
            <a:r>
              <a:rPr lang="zh-CN" altLang="en" dirty="0">
                <a:effectLst/>
                <a:latin typeface="MS Gothic" panose="020B0609070205080204" pitchFamily="49" charset="-128"/>
                <a:ea typeface="MS Gothic" panose="020B0609070205080204" pitchFamily="49" charset="-128"/>
              </a:rPr>
              <a:t>）</a:t>
            </a:r>
          </a:p>
          <a:p>
            <a:pPr marL="0" indent="0">
              <a:buNone/>
            </a:pPr>
            <a:r>
              <a:rPr lang="zh-CN" altLang="en-US" dirty="0">
                <a:effectLst/>
                <a:latin typeface="MS Gothic" panose="020B0609070205080204" pitchFamily="49" charset="-128"/>
                <a:ea typeface="MS Gothic" panose="020B0609070205080204" pitchFamily="49" charset="-128"/>
              </a:rPr>
              <a:t>廣瀬陽子（</a:t>
            </a:r>
            <a:r>
              <a:rPr lang="en-US" altLang="zh-CN" dirty="0">
                <a:effectLst/>
                <a:latin typeface="MS Gothic" panose="020B0609070205080204" pitchFamily="49" charset="-128"/>
                <a:ea typeface="MS Gothic" panose="020B0609070205080204" pitchFamily="49" charset="-128"/>
              </a:rPr>
              <a:t>2021</a:t>
            </a:r>
            <a:r>
              <a:rPr lang="zh-CN" altLang="en-US" dirty="0">
                <a:effectLst/>
                <a:latin typeface="MS Gothic" panose="020B0609070205080204" pitchFamily="49" charset="-128"/>
                <a:ea typeface="MS Gothic" panose="020B0609070205080204" pitchFamily="49" charset="-128"/>
              </a:rPr>
              <a:t>）「米中覇権競争</a:t>
            </a:r>
            <a:r>
              <a:rPr lang="ja-JP" altLang="en-US" dirty="0">
                <a:effectLst/>
                <a:latin typeface="MS Gothic" panose="020B0609070205080204" pitchFamily="49" charset="-128"/>
                <a:ea typeface="MS Gothic" panose="020B0609070205080204" pitchFamily="49" charset="-128"/>
              </a:rPr>
              <a:t>に</a:t>
            </a:r>
            <a:r>
              <a:rPr lang="zh-CN" altLang="en-US" dirty="0">
                <a:effectLst/>
                <a:latin typeface="MS Gothic" panose="020B0609070205080204" pitchFamily="49" charset="-128"/>
                <a:ea typeface="MS Gothic" panose="020B0609070205080204" pitchFamily="49" charset="-128"/>
              </a:rPr>
              <a:t>食</a:t>
            </a:r>
            <a:r>
              <a:rPr lang="ja-JP" altLang="en-US" dirty="0">
                <a:effectLst/>
                <a:latin typeface="MS Gothic" panose="020B0609070205080204" pitchFamily="49" charset="-128"/>
                <a:ea typeface="MS Gothic" panose="020B0609070205080204" pitchFamily="49" charset="-128"/>
              </a:rPr>
              <a:t>い</a:t>
            </a:r>
            <a:r>
              <a:rPr lang="zh-CN" altLang="en-US" dirty="0">
                <a:effectLst/>
                <a:latin typeface="MS Gothic" panose="020B0609070205080204" pitchFamily="49" charset="-128"/>
                <a:ea typeface="MS Gothic" panose="020B0609070205080204" pitchFamily="49" charset="-128"/>
              </a:rPr>
              <a:t>込</a:t>
            </a:r>
            <a:r>
              <a:rPr lang="ja-JP" altLang="en-US" dirty="0">
                <a:effectLst/>
                <a:latin typeface="MS Gothic" panose="020B0609070205080204" pitchFamily="49" charset="-128"/>
                <a:ea typeface="MS Gothic" panose="020B0609070205080204" pitchFamily="49" charset="-128"/>
              </a:rPr>
              <a:t>むロシア：マスク</a:t>
            </a:r>
            <a:r>
              <a:rPr lang="zh-CN" altLang="en-US" dirty="0">
                <a:effectLst/>
                <a:latin typeface="MS Gothic" panose="020B0609070205080204" pitchFamily="49" charset="-128"/>
                <a:ea typeface="MS Gothic" panose="020B0609070205080204" pitchFamily="49" charset="-128"/>
              </a:rPr>
              <a:t>外交</a:t>
            </a:r>
            <a:r>
              <a:rPr lang="ja-JP" altLang="en-US" dirty="0">
                <a:effectLst/>
                <a:latin typeface="MS Gothic" panose="020B0609070205080204" pitchFamily="49" charset="-128"/>
                <a:ea typeface="MS Gothic" panose="020B0609070205080204" pitchFamily="49" charset="-128"/>
              </a:rPr>
              <a:t>を</a:t>
            </a:r>
            <a:r>
              <a:rPr lang="zh-CN" altLang="en-US" dirty="0">
                <a:effectLst/>
                <a:latin typeface="MS Gothic" panose="020B0609070205080204" pitchFamily="49" charset="-128"/>
                <a:ea typeface="MS Gothic" panose="020B0609070205080204" pitchFamily="49" charset="-128"/>
              </a:rPr>
              <a:t>事例</a:t>
            </a:r>
            <a:r>
              <a:rPr lang="ja-JP" altLang="en-US" dirty="0">
                <a:effectLst/>
                <a:latin typeface="MS Gothic" panose="020B0609070205080204" pitchFamily="49" charset="-128"/>
                <a:ea typeface="MS Gothic" panose="020B0609070205080204" pitchFamily="49" charset="-128"/>
              </a:rPr>
              <a:t>に」</a:t>
            </a:r>
            <a:r>
              <a:rPr lang="en-US" altLang="ja-JP" dirty="0">
                <a:effectLst/>
                <a:latin typeface="MS Gothic" panose="020B0609070205080204" pitchFamily="49" charset="-128"/>
                <a:ea typeface="MS Gothic" panose="020B0609070205080204" pitchFamily="49" charset="-128"/>
              </a:rPr>
              <a:t>2021 </a:t>
            </a:r>
            <a:r>
              <a:rPr lang="zh-CN" altLang="en-US" dirty="0">
                <a:effectLst/>
                <a:latin typeface="MS Gothic" panose="020B0609070205080204" pitchFamily="49" charset="-128"/>
                <a:ea typeface="MS Gothic" panose="020B0609070205080204" pitchFamily="49" charset="-128"/>
              </a:rPr>
              <a:t>年 </a:t>
            </a:r>
            <a:r>
              <a:rPr lang="en-US" altLang="zh-CN" dirty="0">
                <a:effectLst/>
                <a:latin typeface="MS Gothic" panose="020B0609070205080204" pitchFamily="49" charset="-128"/>
                <a:ea typeface="MS Gothic" panose="020B0609070205080204" pitchFamily="49" charset="-128"/>
              </a:rPr>
              <a:t>3</a:t>
            </a:r>
            <a:r>
              <a:rPr lang="zh-CN" altLang="en-US" dirty="0">
                <a:effectLst/>
                <a:latin typeface="MS Gothic" panose="020B0609070205080204" pitchFamily="49" charset="-128"/>
                <a:ea typeface="MS Gothic" panose="020B0609070205080204" pitchFamily="49" charset="-128"/>
              </a:rPr>
              <a:t>月 </a:t>
            </a:r>
            <a:r>
              <a:rPr lang="en-US" altLang="zh-CN" dirty="0">
                <a:effectLst/>
                <a:latin typeface="MS Gothic" panose="020B0609070205080204" pitchFamily="49" charset="-128"/>
                <a:ea typeface="MS Gothic" panose="020B0609070205080204" pitchFamily="49" charset="-128"/>
              </a:rPr>
              <a:t>31</a:t>
            </a:r>
            <a:r>
              <a:rPr lang="zh-CN" altLang="en-US" dirty="0">
                <a:effectLst/>
                <a:latin typeface="MS Gothic" panose="020B0609070205080204" pitchFamily="49" charset="-128"/>
                <a:ea typeface="MS Gothic" panose="020B0609070205080204" pitchFamily="49" charset="-128"/>
              </a:rPr>
              <a:t>日、 （</a:t>
            </a:r>
            <a:r>
              <a:rPr lang="en" altLang="zh-CN" dirty="0">
                <a:effectLst/>
                <a:latin typeface="MS Gothic" panose="020B0609070205080204" pitchFamily="49" charset="-128"/>
                <a:ea typeface="MS Gothic" panose="020B0609070205080204" pitchFamily="49" charset="-128"/>
              </a:rPr>
              <a:t>https://</a:t>
            </a:r>
            <a:r>
              <a:rPr lang="en" altLang="zh-CN" dirty="0" err="1">
                <a:effectLst/>
                <a:latin typeface="MS Gothic" panose="020B0609070205080204" pitchFamily="49" charset="-128"/>
                <a:ea typeface="MS Gothic" panose="020B0609070205080204" pitchFamily="49" charset="-128"/>
              </a:rPr>
              <a:t>www.jfir.or.jp</a:t>
            </a:r>
            <a:r>
              <a:rPr lang="en" altLang="zh-CN" dirty="0">
                <a:effectLst/>
                <a:latin typeface="MS Gothic" panose="020B0609070205080204" pitchFamily="49" charset="-128"/>
                <a:ea typeface="MS Gothic" panose="020B0609070205080204" pitchFamily="49" charset="-128"/>
              </a:rPr>
              <a:t>/</a:t>
            </a:r>
            <a:r>
              <a:rPr lang="en" altLang="zh-CN" dirty="0" err="1">
                <a:effectLst/>
                <a:latin typeface="MS Gothic" panose="020B0609070205080204" pitchFamily="49" charset="-128"/>
                <a:ea typeface="MS Gothic" panose="020B0609070205080204" pitchFamily="49" charset="-128"/>
              </a:rPr>
              <a:t>studygroup_article</a:t>
            </a:r>
            <a:r>
              <a:rPr lang="en" altLang="zh-CN" dirty="0">
                <a:effectLst/>
                <a:latin typeface="MS Gothic" panose="020B0609070205080204" pitchFamily="49" charset="-128"/>
                <a:ea typeface="MS Gothic" panose="020B0609070205080204" pitchFamily="49" charset="-128"/>
              </a:rPr>
              <a:t>/5683/</a:t>
            </a:r>
            <a:r>
              <a:rPr lang="zh-CN" altLang="en" dirty="0">
                <a:effectLst/>
                <a:latin typeface="MS Gothic" panose="020B0609070205080204" pitchFamily="49" charset="-128"/>
                <a:ea typeface="MS Gothic" panose="020B0609070205080204" pitchFamily="49" charset="-128"/>
              </a:rPr>
              <a:t>）</a:t>
            </a:r>
          </a:p>
          <a:p>
            <a:pPr marL="0" indent="0">
              <a:buNone/>
            </a:pPr>
            <a:br>
              <a:rPr lang="zh-CN" altLang="en" dirty="0">
                <a:effectLst/>
                <a:latin typeface="MS Gothic" panose="020B0609070205080204" pitchFamily="49" charset="-128"/>
                <a:ea typeface="MS Gothic" panose="020B0609070205080204" pitchFamily="49" charset="-128"/>
              </a:rPr>
            </a:br>
            <a:endParaRPr lang="zh-CN" altLang="en" dirty="0">
              <a:effectLst/>
              <a:latin typeface="MS Gothic" panose="020B0609070205080204" pitchFamily="49" charset="-128"/>
              <a:ea typeface="MS Gothic" panose="020B0609070205080204" pitchFamily="49" charset="-128"/>
            </a:endParaRPr>
          </a:p>
          <a:p>
            <a:pPr marL="0" indent="0">
              <a:buNone/>
            </a:pPr>
            <a:r>
              <a:rPr lang="zh-CN" altLang="en-US" dirty="0">
                <a:effectLst/>
                <a:latin typeface="MS Gothic" panose="020B0609070205080204" pitchFamily="49" charset="-128"/>
                <a:ea typeface="MS Gothic" panose="020B0609070205080204" pitchFamily="49" charset="-128"/>
              </a:rPr>
              <a:t>中国語文献</a:t>
            </a:r>
          </a:p>
          <a:p>
            <a:pPr marL="0" indent="0">
              <a:buNone/>
            </a:pPr>
            <a:r>
              <a:rPr lang="zh-CN" altLang="en-US" dirty="0">
                <a:effectLst/>
                <a:latin typeface="MS Gothic" panose="020B0609070205080204" pitchFamily="49" charset="-128"/>
                <a:ea typeface="MS Gothic" panose="020B0609070205080204" pitchFamily="49" charset="-128"/>
              </a:rPr>
              <a:t>喬松都（</a:t>
            </a:r>
            <a:r>
              <a:rPr lang="en-US" altLang="zh-CN" dirty="0">
                <a:effectLst/>
                <a:latin typeface="MS Gothic" panose="020B0609070205080204" pitchFamily="49" charset="-128"/>
                <a:ea typeface="MS Gothic" panose="020B0609070205080204" pitchFamily="49" charset="-128"/>
              </a:rPr>
              <a:t>2014</a:t>
            </a:r>
            <a:r>
              <a:rPr lang="zh-CN" altLang="en-US" dirty="0">
                <a:effectLst/>
                <a:latin typeface="MS Gothic" panose="020B0609070205080204" pitchFamily="49" charset="-128"/>
                <a:ea typeface="MS Gothic" panose="020B0609070205080204" pitchFamily="49" charset="-128"/>
              </a:rPr>
              <a:t>）</a:t>
            </a:r>
            <a:r>
              <a:rPr lang="en-US" altLang="zh-CN" dirty="0">
                <a:effectLst/>
                <a:latin typeface="MS Gothic" panose="020B0609070205080204" pitchFamily="49" charset="-128"/>
                <a:ea typeface="MS Gothic" panose="020B0609070205080204" pitchFamily="49" charset="-128"/>
              </a:rPr>
              <a:t>『</a:t>
            </a:r>
            <a:r>
              <a:rPr lang="zh-CN" altLang="en-US" dirty="0">
                <a:effectLst/>
                <a:latin typeface="MS Gothic" panose="020B0609070205080204" pitchFamily="49" charset="-128"/>
                <a:ea typeface="MS Gothic" panose="020B0609070205080204" pitchFamily="49" charset="-128"/>
              </a:rPr>
              <a:t>喬冠華与龔澎ー我的父親母親</a:t>
            </a:r>
            <a:r>
              <a:rPr lang="en-US" altLang="zh-CN" dirty="0">
                <a:effectLst/>
                <a:latin typeface="MS Gothic" panose="020B0609070205080204" pitchFamily="49" charset="-128"/>
                <a:ea typeface="MS Gothic" panose="020B0609070205080204" pitchFamily="49" charset="-128"/>
              </a:rPr>
              <a:t>』</a:t>
            </a:r>
            <a:r>
              <a:rPr lang="zh-CN" altLang="en-US" dirty="0">
                <a:effectLst/>
                <a:latin typeface="MS Gothic" panose="020B0609070205080204" pitchFamily="49" charset="-128"/>
                <a:ea typeface="MS Gothic" panose="020B0609070205080204" pitchFamily="49" charset="-128"/>
              </a:rPr>
              <a:t>世界知識出版社 </a:t>
            </a:r>
          </a:p>
          <a:p>
            <a:pPr marL="0" indent="0">
              <a:buNone/>
            </a:pPr>
            <a:r>
              <a:rPr lang="zh-CN" altLang="en-US" dirty="0">
                <a:effectLst/>
                <a:latin typeface="MS Gothic" panose="020B0609070205080204" pitchFamily="49" charset="-128"/>
                <a:ea typeface="MS Gothic" panose="020B0609070205080204" pitchFamily="49" charset="-128"/>
              </a:rPr>
              <a:t>姜飛、張楠（</a:t>
            </a:r>
            <a:r>
              <a:rPr lang="en-US" altLang="zh-CN" dirty="0">
                <a:effectLst/>
                <a:latin typeface="MS Gothic" panose="020B0609070205080204" pitchFamily="49" charset="-128"/>
                <a:ea typeface="MS Gothic" panose="020B0609070205080204" pitchFamily="49" charset="-128"/>
              </a:rPr>
              <a:t>2019</a:t>
            </a:r>
            <a:r>
              <a:rPr lang="zh-CN" altLang="en-US" dirty="0">
                <a:effectLst/>
                <a:latin typeface="MS Gothic" panose="020B0609070205080204" pitchFamily="49" charset="-128"/>
                <a:ea typeface="MS Gothic" panose="020B0609070205080204" pitchFamily="49" charset="-128"/>
              </a:rPr>
              <a:t>）「中国対外伝播的三次浪潮（</a:t>
            </a:r>
            <a:r>
              <a:rPr lang="en-US" altLang="zh-CN" dirty="0">
                <a:effectLst/>
                <a:latin typeface="MS Gothic" panose="020B0609070205080204" pitchFamily="49" charset="-128"/>
                <a:ea typeface="MS Gothic" panose="020B0609070205080204" pitchFamily="49" charset="-128"/>
              </a:rPr>
              <a:t>1978-2019</a:t>
            </a:r>
            <a:r>
              <a:rPr lang="zh-CN" altLang="en-US" dirty="0">
                <a:effectLst/>
                <a:latin typeface="MS Gothic" panose="020B0609070205080204" pitchFamily="49" charset="-128"/>
                <a:ea typeface="MS Gothic" panose="020B0609070205080204" pitchFamily="49" charset="-128"/>
              </a:rPr>
              <a:t>）」</a:t>
            </a:r>
            <a:r>
              <a:rPr lang="en-US" altLang="zh-CN" dirty="0">
                <a:effectLst/>
                <a:latin typeface="MS Gothic" panose="020B0609070205080204" pitchFamily="49" charset="-128"/>
                <a:ea typeface="MS Gothic" panose="020B0609070205080204" pitchFamily="49" charset="-128"/>
              </a:rPr>
              <a:t>『</a:t>
            </a:r>
            <a:r>
              <a:rPr lang="zh-CN" altLang="en-US" dirty="0">
                <a:effectLst/>
                <a:latin typeface="MS Gothic" panose="020B0609070205080204" pitchFamily="49" charset="-128"/>
                <a:ea typeface="MS Gothic" panose="020B0609070205080204" pitchFamily="49" charset="-128"/>
              </a:rPr>
              <a:t>全球伝媒学刊</a:t>
            </a:r>
            <a:r>
              <a:rPr lang="en-US" altLang="zh-CN" dirty="0">
                <a:effectLst/>
                <a:latin typeface="MS Gothic" panose="020B0609070205080204" pitchFamily="49" charset="-128"/>
                <a:ea typeface="MS Gothic" panose="020B0609070205080204" pitchFamily="49" charset="-128"/>
              </a:rPr>
              <a:t>』</a:t>
            </a:r>
            <a:r>
              <a:rPr lang="zh-CN" altLang="en-US" dirty="0">
                <a:effectLst/>
                <a:latin typeface="MS Gothic" panose="020B0609070205080204" pitchFamily="49" charset="-128"/>
                <a:ea typeface="MS Gothic" panose="020B0609070205080204" pitchFamily="49" charset="-128"/>
              </a:rPr>
              <a:t>第</a:t>
            </a:r>
            <a:r>
              <a:rPr lang="en-US" altLang="zh-CN" dirty="0">
                <a:effectLst/>
                <a:latin typeface="MS Gothic" panose="020B0609070205080204" pitchFamily="49" charset="-128"/>
                <a:ea typeface="MS Gothic" panose="020B0609070205080204" pitchFamily="49" charset="-128"/>
              </a:rPr>
              <a:t>6</a:t>
            </a:r>
            <a:r>
              <a:rPr lang="zh-CN" altLang="en-US" dirty="0">
                <a:effectLst/>
                <a:latin typeface="MS Gothic" panose="020B0609070205080204" pitchFamily="49" charset="-128"/>
                <a:ea typeface="MS Gothic" panose="020B0609070205080204" pitchFamily="49" charset="-128"/>
              </a:rPr>
              <a:t>卷第</a:t>
            </a:r>
            <a:r>
              <a:rPr lang="en-US" altLang="zh-CN" dirty="0">
                <a:effectLst/>
                <a:latin typeface="MS Gothic" panose="020B0609070205080204" pitchFamily="49" charset="-128"/>
                <a:ea typeface="MS Gothic" panose="020B0609070205080204" pitchFamily="49" charset="-128"/>
              </a:rPr>
              <a:t>2</a:t>
            </a:r>
            <a:r>
              <a:rPr lang="zh-CN" altLang="en-US" dirty="0">
                <a:effectLst/>
                <a:latin typeface="MS Gothic" panose="020B0609070205080204" pitchFamily="49" charset="-128"/>
                <a:ea typeface="MS Gothic" panose="020B0609070205080204" pitchFamily="49" charset="-128"/>
              </a:rPr>
              <a:t>期、</a:t>
            </a:r>
            <a:r>
              <a:rPr lang="en-US" altLang="zh-CN" dirty="0">
                <a:effectLst/>
                <a:latin typeface="MS Gothic" panose="020B0609070205080204" pitchFamily="49" charset="-128"/>
                <a:ea typeface="MS Gothic" panose="020B0609070205080204" pitchFamily="49" charset="-128"/>
              </a:rPr>
              <a:t>2019</a:t>
            </a:r>
            <a:r>
              <a:rPr lang="zh-CN" altLang="en-US" dirty="0">
                <a:effectLst/>
                <a:latin typeface="MS Gothic" panose="020B0609070205080204" pitchFamily="49" charset="-128"/>
                <a:ea typeface="MS Gothic" panose="020B0609070205080204" pitchFamily="49" charset="-128"/>
              </a:rPr>
              <a:t>年</a:t>
            </a:r>
            <a:r>
              <a:rPr lang="en-US" altLang="zh-CN" dirty="0">
                <a:effectLst/>
                <a:latin typeface="MS Gothic" panose="020B0609070205080204" pitchFamily="49" charset="-128"/>
                <a:ea typeface="MS Gothic" panose="020B0609070205080204" pitchFamily="49" charset="-128"/>
              </a:rPr>
              <a:t>6</a:t>
            </a:r>
            <a:r>
              <a:rPr lang="zh-CN" altLang="en-US" dirty="0">
                <a:effectLst/>
                <a:latin typeface="MS Gothic" panose="020B0609070205080204" pitchFamily="49" charset="-128"/>
                <a:ea typeface="MS Gothic" panose="020B0609070205080204" pitchFamily="49" charset="-128"/>
              </a:rPr>
              <a:t>月</a:t>
            </a:r>
          </a:p>
          <a:p>
            <a:pPr marL="0" indent="0">
              <a:buNone/>
            </a:pPr>
            <a:r>
              <a:rPr lang="zh-CN" altLang="en-US" dirty="0">
                <a:effectLst/>
                <a:latin typeface="MS Gothic" panose="020B0609070205080204" pitchFamily="49" charset="-128"/>
                <a:ea typeface="MS Gothic" panose="020B0609070205080204" pitchFamily="49" charset="-128"/>
              </a:rPr>
              <a:t>人民</a:t>
            </a:r>
            <a:r>
              <a:rPr lang="ja-JP" altLang="en-US" dirty="0">
                <a:effectLst/>
                <a:latin typeface="MS Gothic" panose="020B0609070205080204" pitchFamily="49" charset="-128"/>
                <a:ea typeface="MS Gothic" panose="020B0609070205080204" pitchFamily="49" charset="-128"/>
              </a:rPr>
              <a:t>データ（</a:t>
            </a:r>
            <a:r>
              <a:rPr lang="en" altLang="zh-CN" dirty="0">
                <a:effectLst/>
                <a:latin typeface="MS Gothic" panose="020B0609070205080204" pitchFamily="49" charset="-128"/>
                <a:ea typeface="MS Gothic" panose="020B0609070205080204" pitchFamily="49" charset="-128"/>
                <a:hlinkClick r:id="rId2"/>
              </a:rPr>
              <a:t>http://data.people.com.cn</a:t>
            </a:r>
            <a:r>
              <a:rPr lang="zh-CN" altLang="en" dirty="0">
                <a:effectLst/>
                <a:latin typeface="MS Gothic" panose="020B0609070205080204" pitchFamily="49" charset="-128"/>
                <a:ea typeface="MS Gothic" panose="020B0609070205080204" pitchFamily="49" charset="-128"/>
              </a:rPr>
              <a:t>）</a:t>
            </a:r>
          </a:p>
          <a:p>
            <a:pPr marL="0" indent="0">
              <a:buNone/>
            </a:pPr>
            <a:br>
              <a:rPr lang="zh-CN" altLang="en" dirty="0">
                <a:effectLst/>
                <a:latin typeface="MS Gothic" panose="020B0609070205080204" pitchFamily="49" charset="-128"/>
                <a:ea typeface="MS Gothic" panose="020B0609070205080204" pitchFamily="49" charset="-128"/>
              </a:rPr>
            </a:br>
            <a:endParaRPr lang="zh-CN" altLang="en" dirty="0">
              <a:effectLst/>
              <a:latin typeface="MS Gothic" panose="020B0609070205080204" pitchFamily="49" charset="-128"/>
              <a:ea typeface="MS Gothic" panose="020B0609070205080204" pitchFamily="49" charset="-128"/>
            </a:endParaRPr>
          </a:p>
          <a:p>
            <a:pPr marL="0" indent="0">
              <a:buNone/>
            </a:pPr>
            <a:r>
              <a:rPr lang="zh-CN" altLang="en-US" dirty="0">
                <a:effectLst/>
                <a:latin typeface="MS Gothic" panose="020B0609070205080204" pitchFamily="49" charset="-128"/>
                <a:ea typeface="MS Gothic" panose="020B0609070205080204" pitchFamily="49" charset="-128"/>
              </a:rPr>
              <a:t>英語文献</a:t>
            </a:r>
          </a:p>
          <a:p>
            <a:pPr marL="0" indent="0">
              <a:buNone/>
            </a:pPr>
            <a:r>
              <a:rPr lang="en" altLang="zh-CN" dirty="0">
                <a:effectLst/>
                <a:latin typeface="MS Gothic" panose="020B0609070205080204" pitchFamily="49" charset="-128"/>
                <a:ea typeface="MS Gothic" panose="020B0609070205080204" pitchFamily="49" charset="-128"/>
              </a:rPr>
              <a:t>Chen </a:t>
            </a:r>
            <a:r>
              <a:rPr lang="zh-CN" altLang="en" dirty="0">
                <a:effectLst/>
                <a:latin typeface="MS Gothic" panose="020B0609070205080204" pitchFamily="49" charset="-128"/>
                <a:ea typeface="MS Gothic" panose="020B0609070205080204" pitchFamily="49" charset="-128"/>
              </a:rPr>
              <a:t>（</a:t>
            </a:r>
            <a:r>
              <a:rPr lang="en" altLang="zh-CN" dirty="0">
                <a:effectLst/>
                <a:latin typeface="MS Gothic" panose="020B0609070205080204" pitchFamily="49" charset="-128"/>
                <a:ea typeface="MS Gothic" panose="020B0609070205080204" pitchFamily="49" charset="-128"/>
              </a:rPr>
              <a:t>2011</a:t>
            </a:r>
            <a:r>
              <a:rPr lang="zh-CN" altLang="en" dirty="0">
                <a:effectLst/>
                <a:latin typeface="MS Gothic" panose="020B0609070205080204" pitchFamily="49" charset="-128"/>
                <a:ea typeface="MS Gothic" panose="020B0609070205080204" pitchFamily="49" charset="-128"/>
              </a:rPr>
              <a:t>） “</a:t>
            </a:r>
            <a:r>
              <a:rPr lang="en" altLang="zh-CN" dirty="0">
                <a:effectLst/>
                <a:latin typeface="MS Gothic" panose="020B0609070205080204" pitchFamily="49" charset="-128"/>
                <a:ea typeface="MS Gothic" panose="020B0609070205080204" pitchFamily="49" charset="-128"/>
              </a:rPr>
              <a:t>The Evolving Chinese Government Spokesperson System”, in Wang, </a:t>
            </a:r>
            <a:r>
              <a:rPr lang="en" altLang="zh-CN" dirty="0" err="1">
                <a:effectLst/>
                <a:latin typeface="MS Gothic" panose="020B0609070205080204" pitchFamily="49" charset="-128"/>
                <a:ea typeface="MS Gothic" panose="020B0609070205080204" pitchFamily="49" charset="-128"/>
              </a:rPr>
              <a:t>Jian.ed</a:t>
            </a:r>
            <a:r>
              <a:rPr lang="en" altLang="zh-CN" dirty="0">
                <a:effectLst/>
                <a:latin typeface="MS Gothic" panose="020B0609070205080204" pitchFamily="49" charset="-128"/>
                <a:ea typeface="MS Gothic" panose="020B0609070205080204" pitchFamily="49" charset="-128"/>
              </a:rPr>
              <a:t>., Soft Power in China: Public Diplomacy through Communication. Palgrave Macmillan</a:t>
            </a:r>
          </a:p>
          <a:p>
            <a:pPr marL="0" indent="0">
              <a:buNone/>
            </a:pPr>
            <a:r>
              <a:rPr lang="en" altLang="zh-CN" dirty="0">
                <a:effectLst/>
                <a:latin typeface="MS Gothic" panose="020B0609070205080204" pitchFamily="49" charset="-128"/>
                <a:ea typeface="MS Gothic" panose="020B0609070205080204" pitchFamily="49" charset="-128"/>
              </a:rPr>
              <a:t>Rumi, Aoyama (2019), “China’s Foreign Policy as a Rising Power”, in </a:t>
            </a:r>
            <a:r>
              <a:rPr lang="en" altLang="zh-CN" dirty="0" err="1">
                <a:effectLst/>
                <a:latin typeface="MS Gothic" panose="020B0609070205080204" pitchFamily="49" charset="-128"/>
                <a:ea typeface="MS Gothic" panose="020B0609070205080204" pitchFamily="49" charset="-128"/>
              </a:rPr>
              <a:t>Tse</a:t>
            </a:r>
            <a:r>
              <a:rPr lang="en" altLang="zh-CN" dirty="0">
                <a:effectLst/>
                <a:latin typeface="MS Gothic" panose="020B0609070205080204" pitchFamily="49" charset="-128"/>
                <a:ea typeface="MS Gothic" panose="020B0609070205080204" pitchFamily="49" charset="-128"/>
              </a:rPr>
              <a:t>-Kang </a:t>
            </a:r>
            <a:r>
              <a:rPr lang="en" altLang="zh-CN" dirty="0" err="1">
                <a:effectLst/>
                <a:latin typeface="MS Gothic" panose="020B0609070205080204" pitchFamily="49" charset="-128"/>
                <a:ea typeface="MS Gothic" panose="020B0609070205080204" pitchFamily="49" charset="-128"/>
              </a:rPr>
              <a:t>Leng</a:t>
            </a:r>
            <a:r>
              <a:rPr lang="en" altLang="zh-CN" dirty="0">
                <a:effectLst/>
                <a:latin typeface="MS Gothic" panose="020B0609070205080204" pitchFamily="49" charset="-128"/>
                <a:ea typeface="MS Gothic" panose="020B0609070205080204" pitchFamily="49" charset="-128"/>
              </a:rPr>
              <a:t> and Rumi Aoyama ed., Decoding</a:t>
            </a:r>
          </a:p>
          <a:p>
            <a:pPr marL="0" indent="0">
              <a:buNone/>
            </a:pPr>
            <a:r>
              <a:rPr lang="en" altLang="zh-CN" dirty="0">
                <a:effectLst/>
                <a:latin typeface="MS Gothic" panose="020B0609070205080204" pitchFamily="49" charset="-128"/>
                <a:ea typeface="MS Gothic" panose="020B0609070205080204" pitchFamily="49" charset="-128"/>
              </a:rPr>
              <a:t>the Rise of China Taiwanese and Japanese Perspectives. Palgrave Macmillan</a:t>
            </a:r>
          </a:p>
          <a:p>
            <a:endParaRPr kumimoji="1" lang="zh-CN" altLang="en-US" dirty="0"/>
          </a:p>
        </p:txBody>
      </p:sp>
    </p:spTree>
    <p:extLst>
      <p:ext uri="{BB962C8B-B14F-4D97-AF65-F5344CB8AC3E}">
        <p14:creationId xmlns:p14="http://schemas.microsoft.com/office/powerpoint/2010/main" val="2172849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51ABD2-BFC5-78C7-7106-401C2F47745D}"/>
              </a:ext>
            </a:extLst>
          </p:cNvPr>
          <p:cNvSpPr>
            <a:spLocks noGrp="1"/>
          </p:cNvSpPr>
          <p:nvPr>
            <p:ph type="title"/>
          </p:nvPr>
        </p:nvSpPr>
        <p:spPr>
          <a:xfrm>
            <a:off x="260131" y="154918"/>
            <a:ext cx="10515600" cy="675399"/>
          </a:xfrm>
        </p:spPr>
        <p:txBody>
          <a:bodyPr>
            <a:normAutofit/>
          </a:bodyPr>
          <a:lstStyle/>
          <a:p>
            <a:r>
              <a:rPr kumimoji="1" lang="en-US" altLang="zh-CN" sz="3200" dirty="0">
                <a:latin typeface="MS Gothic" panose="020B0609070205080204" pitchFamily="49" charset="-128"/>
                <a:ea typeface="MS Gothic" panose="020B0609070205080204" pitchFamily="49" charset="-128"/>
              </a:rPr>
              <a:t>1.</a:t>
            </a:r>
            <a:r>
              <a:rPr kumimoji="1" lang="zh-CN" altLang="en-US" sz="3200" dirty="0">
                <a:latin typeface="MS Gothic" panose="020B0609070205080204" pitchFamily="49" charset="-128"/>
                <a:ea typeface="MS Gothic" panose="020B0609070205080204" pitchFamily="49" charset="-128"/>
              </a:rPr>
              <a:t>問題背景①</a:t>
            </a:r>
          </a:p>
        </p:txBody>
      </p:sp>
      <p:sp>
        <p:nvSpPr>
          <p:cNvPr id="3" name="内容占位符 2">
            <a:extLst>
              <a:ext uri="{FF2B5EF4-FFF2-40B4-BE49-F238E27FC236}">
                <a16:creationId xmlns:a16="http://schemas.microsoft.com/office/drawing/2014/main" id="{6CD0806A-9A61-A348-043E-4DCFC181A8FD}"/>
              </a:ext>
            </a:extLst>
          </p:cNvPr>
          <p:cNvSpPr>
            <a:spLocks noGrp="1"/>
          </p:cNvSpPr>
          <p:nvPr>
            <p:ph idx="1"/>
          </p:nvPr>
        </p:nvSpPr>
        <p:spPr>
          <a:xfrm>
            <a:off x="1931277" y="1021165"/>
            <a:ext cx="6193221" cy="337149"/>
          </a:xfrm>
        </p:spPr>
        <p:txBody>
          <a:bodyPr>
            <a:normAutofit/>
          </a:bodyPr>
          <a:lstStyle/>
          <a:p>
            <a:pPr marL="0" indent="0">
              <a:buNone/>
            </a:pPr>
            <a:r>
              <a:rPr kumimoji="1" lang="zh-CN" altLang="en-US" sz="1400" dirty="0">
                <a:latin typeface="MS Gothic" panose="020B0609070205080204" pitchFamily="49" charset="-128"/>
                <a:ea typeface="MS Gothic" panose="020B0609070205080204" pitchFamily="49" charset="-128"/>
              </a:rPr>
              <a:t>外交部報道官システム設立前に中国政府の情報発表の流れ</a:t>
            </a:r>
            <a:endParaRPr kumimoji="1" lang="en-US" altLang="zh-CN" sz="1400" dirty="0">
              <a:latin typeface="MS Gothic" panose="020B0609070205080204" pitchFamily="49" charset="-128"/>
              <a:ea typeface="MS Gothic" panose="020B0609070205080204" pitchFamily="49" charset="-128"/>
            </a:endParaRPr>
          </a:p>
          <a:p>
            <a:endParaRPr kumimoji="1" lang="en-US" altLang="zh-CN" sz="1400" dirty="0"/>
          </a:p>
        </p:txBody>
      </p:sp>
      <p:pic>
        <p:nvPicPr>
          <p:cNvPr id="6" name="内容占位符 4" descr="图示&#10;&#10;描述已自动生成">
            <a:extLst>
              <a:ext uri="{FF2B5EF4-FFF2-40B4-BE49-F238E27FC236}">
                <a16:creationId xmlns:a16="http://schemas.microsoft.com/office/drawing/2014/main" id="{9A666786-D6DA-348A-9751-FDA4C570BEAA}"/>
              </a:ext>
            </a:extLst>
          </p:cNvPr>
          <p:cNvPicPr>
            <a:picLocks noChangeAspect="1"/>
          </p:cNvPicPr>
          <p:nvPr/>
        </p:nvPicPr>
        <p:blipFill>
          <a:blip r:embed="rId2"/>
          <a:stretch>
            <a:fillRect/>
          </a:stretch>
        </p:blipFill>
        <p:spPr>
          <a:xfrm>
            <a:off x="1922382" y="3288208"/>
            <a:ext cx="4173618" cy="2147753"/>
          </a:xfrm>
          <a:prstGeom prst="rect">
            <a:avLst/>
          </a:prstGeom>
        </p:spPr>
      </p:pic>
      <p:sp>
        <p:nvSpPr>
          <p:cNvPr id="7" name="文本框 6">
            <a:extLst>
              <a:ext uri="{FF2B5EF4-FFF2-40B4-BE49-F238E27FC236}">
                <a16:creationId xmlns:a16="http://schemas.microsoft.com/office/drawing/2014/main" id="{0C283C85-DA39-A8BA-7503-15E12364E072}"/>
              </a:ext>
            </a:extLst>
          </p:cNvPr>
          <p:cNvSpPr txBox="1"/>
          <p:nvPr/>
        </p:nvSpPr>
        <p:spPr>
          <a:xfrm>
            <a:off x="928851" y="5836835"/>
            <a:ext cx="10334297" cy="769441"/>
          </a:xfrm>
          <a:prstGeom prst="rect">
            <a:avLst/>
          </a:prstGeom>
          <a:noFill/>
        </p:spPr>
        <p:txBody>
          <a:bodyPr wrap="square">
            <a:spAutoFit/>
          </a:bodyPr>
          <a:lstStyle/>
          <a:p>
            <a:r>
              <a:rPr kumimoji="1" lang="zh-CN" altLang="en-US" sz="2200" dirty="0">
                <a:latin typeface="MS Gothic" panose="020B0609070205080204" pitchFamily="49" charset="-128"/>
                <a:ea typeface="MS Gothic" panose="020B0609070205080204" pitchFamily="49" charset="-128"/>
              </a:rPr>
              <a:t>報道官システムが設立されたにもかかわらず、外交部の対外発信は依然として伝統的国営メディアと協業し、国営メディアによって報道官の言説を転載している。</a:t>
            </a:r>
            <a:endParaRPr lang="zh-CN" altLang="en-US" sz="2200" dirty="0"/>
          </a:p>
        </p:txBody>
      </p:sp>
      <p:pic>
        <p:nvPicPr>
          <p:cNvPr id="11" name="图片 10" descr="图示&#10;&#10;描述已自动生成">
            <a:extLst>
              <a:ext uri="{FF2B5EF4-FFF2-40B4-BE49-F238E27FC236}">
                <a16:creationId xmlns:a16="http://schemas.microsoft.com/office/drawing/2014/main" id="{7DD66CE2-AFFC-19FF-6EF5-2EE4FF297580}"/>
              </a:ext>
            </a:extLst>
          </p:cNvPr>
          <p:cNvPicPr>
            <a:picLocks noChangeAspect="1"/>
          </p:cNvPicPr>
          <p:nvPr/>
        </p:nvPicPr>
        <p:blipFill>
          <a:blip r:embed="rId3"/>
          <a:stretch>
            <a:fillRect/>
          </a:stretch>
        </p:blipFill>
        <p:spPr>
          <a:xfrm>
            <a:off x="1090448" y="1429896"/>
            <a:ext cx="6739321" cy="1008098"/>
          </a:xfrm>
          <a:prstGeom prst="rect">
            <a:avLst/>
          </a:prstGeom>
        </p:spPr>
      </p:pic>
      <p:sp>
        <p:nvSpPr>
          <p:cNvPr id="13" name="文本框 12">
            <a:extLst>
              <a:ext uri="{FF2B5EF4-FFF2-40B4-BE49-F238E27FC236}">
                <a16:creationId xmlns:a16="http://schemas.microsoft.com/office/drawing/2014/main" id="{EB7FDF28-7BF0-3658-2CAE-24A8EFFB669F}"/>
              </a:ext>
            </a:extLst>
          </p:cNvPr>
          <p:cNvSpPr txBox="1"/>
          <p:nvPr/>
        </p:nvSpPr>
        <p:spPr>
          <a:xfrm>
            <a:off x="4679731" y="2506384"/>
            <a:ext cx="6096000" cy="246221"/>
          </a:xfrm>
          <a:prstGeom prst="rect">
            <a:avLst/>
          </a:prstGeom>
          <a:noFill/>
        </p:spPr>
        <p:txBody>
          <a:bodyPr wrap="square">
            <a:spAutoFit/>
          </a:bodyPr>
          <a:lstStyle/>
          <a:p>
            <a:pPr marL="0" indent="0">
              <a:buNone/>
            </a:pPr>
            <a:r>
              <a:rPr lang="zh-CN" altLang="en-US" sz="1000" b="0" i="0" u="none" strike="noStrike" dirty="0">
                <a:solidFill>
                  <a:srgbClr val="444444"/>
                </a:solidFill>
                <a:effectLst/>
                <a:latin typeface="Arial" panose="020B0604020202020204" pitchFamily="34" charset="0"/>
              </a:rPr>
              <a:t>喬松都（</a:t>
            </a:r>
            <a:r>
              <a:rPr lang="en-US" altLang="zh-CN" sz="1000" b="0" i="0" u="none" strike="noStrike" dirty="0">
                <a:solidFill>
                  <a:srgbClr val="444444"/>
                </a:solidFill>
                <a:effectLst/>
                <a:latin typeface="Arial" panose="020B0604020202020204" pitchFamily="34" charset="0"/>
              </a:rPr>
              <a:t>2014</a:t>
            </a:r>
            <a:r>
              <a:rPr lang="zh-CN" altLang="en-US" sz="1000" b="0" i="0" u="none" strike="noStrike" dirty="0">
                <a:solidFill>
                  <a:srgbClr val="444444"/>
                </a:solidFill>
                <a:effectLst/>
                <a:latin typeface="Arial" panose="020B0604020202020204" pitchFamily="34" charset="0"/>
              </a:rPr>
              <a:t>）</a:t>
            </a:r>
            <a:r>
              <a:rPr lang="en-US" altLang="zh-CN" sz="1000" b="0" i="0" u="none" strike="noStrike" dirty="0">
                <a:solidFill>
                  <a:srgbClr val="444444"/>
                </a:solidFill>
                <a:effectLst/>
                <a:latin typeface="Arial" panose="020B0604020202020204" pitchFamily="34" charset="0"/>
              </a:rPr>
              <a:t>『</a:t>
            </a:r>
            <a:r>
              <a:rPr lang="zh-CN" altLang="en-US" sz="1000" b="0" i="0" u="none" strike="noStrike" dirty="0">
                <a:solidFill>
                  <a:srgbClr val="444444"/>
                </a:solidFill>
                <a:effectLst/>
                <a:latin typeface="Arial" panose="020B0604020202020204" pitchFamily="34" charset="0"/>
              </a:rPr>
              <a:t>喬冠華与龔澎</a:t>
            </a:r>
            <a:r>
              <a:rPr lang="ja-JP" altLang="en-US" sz="1000" b="0" i="0" u="none" strike="noStrike">
                <a:solidFill>
                  <a:srgbClr val="444444"/>
                </a:solidFill>
                <a:effectLst/>
                <a:latin typeface="Arial" panose="020B0604020202020204" pitchFamily="34" charset="0"/>
              </a:rPr>
              <a:t>ー</a:t>
            </a:r>
            <a:r>
              <a:rPr lang="zh-CN" altLang="en-US" sz="1000" b="0" i="0" u="none" strike="noStrike" dirty="0">
                <a:solidFill>
                  <a:srgbClr val="444444"/>
                </a:solidFill>
                <a:effectLst/>
                <a:latin typeface="Arial" panose="020B0604020202020204" pitchFamily="34" charset="0"/>
              </a:rPr>
              <a:t>我的父親母親</a:t>
            </a:r>
            <a:r>
              <a:rPr lang="en-US" altLang="zh-CN" sz="1000" b="0" i="0" u="none" strike="noStrike" dirty="0">
                <a:solidFill>
                  <a:srgbClr val="444444"/>
                </a:solidFill>
                <a:effectLst/>
                <a:latin typeface="Arial" panose="020B0604020202020204" pitchFamily="34" charset="0"/>
              </a:rPr>
              <a:t>』</a:t>
            </a:r>
            <a:r>
              <a:rPr lang="zh-CN" altLang="en-US" sz="1000" b="0" i="0" u="none" strike="noStrike" dirty="0">
                <a:solidFill>
                  <a:srgbClr val="444444"/>
                </a:solidFill>
                <a:effectLst/>
                <a:latin typeface="Arial" panose="020B0604020202020204" pitchFamily="34" charset="0"/>
              </a:rPr>
              <a:t>世界知識出版社より筆者作成</a:t>
            </a:r>
            <a:endParaRPr kumimoji="1" lang="en-US" altLang="zh-CN" sz="1000" dirty="0">
              <a:latin typeface="MS Gothic" panose="020B0609070205080204" pitchFamily="49" charset="-128"/>
              <a:ea typeface="MS Gothic" panose="020B0609070205080204" pitchFamily="49" charset="-128"/>
            </a:endParaRPr>
          </a:p>
        </p:txBody>
      </p:sp>
      <p:sp>
        <p:nvSpPr>
          <p:cNvPr id="15" name="文本框 14">
            <a:extLst>
              <a:ext uri="{FF2B5EF4-FFF2-40B4-BE49-F238E27FC236}">
                <a16:creationId xmlns:a16="http://schemas.microsoft.com/office/drawing/2014/main" id="{D1E61324-6068-18D4-A5A2-E8E2505B51F7}"/>
              </a:ext>
            </a:extLst>
          </p:cNvPr>
          <p:cNvSpPr txBox="1"/>
          <p:nvPr/>
        </p:nvSpPr>
        <p:spPr>
          <a:xfrm>
            <a:off x="2153610" y="2823312"/>
            <a:ext cx="6611007" cy="307777"/>
          </a:xfrm>
          <a:prstGeom prst="rect">
            <a:avLst/>
          </a:prstGeom>
          <a:noFill/>
        </p:spPr>
        <p:txBody>
          <a:bodyPr wrap="square">
            <a:spAutoFit/>
          </a:bodyPr>
          <a:lstStyle/>
          <a:p>
            <a:pPr marL="0" indent="0">
              <a:buNone/>
            </a:pPr>
            <a:r>
              <a:rPr kumimoji="1" lang="zh-CN" altLang="en-US" sz="1400" dirty="0">
                <a:latin typeface="MS Gothic" panose="020B0609070205080204" pitchFamily="49" charset="-128"/>
                <a:ea typeface="MS Gothic" panose="020B0609070205080204" pitchFamily="49" charset="-128"/>
              </a:rPr>
              <a:t>外交部報道官システム設立後、記者会見の流れ</a:t>
            </a:r>
            <a:endParaRPr kumimoji="1" lang="en-US" altLang="zh-CN" sz="1400" dirty="0">
              <a:latin typeface="MS Gothic" panose="020B0609070205080204" pitchFamily="49" charset="-128"/>
              <a:ea typeface="MS Gothic" panose="020B0609070205080204" pitchFamily="49" charset="-128"/>
            </a:endParaRPr>
          </a:p>
        </p:txBody>
      </p:sp>
      <p:sp>
        <p:nvSpPr>
          <p:cNvPr id="16" name="文本框 15">
            <a:extLst>
              <a:ext uri="{FF2B5EF4-FFF2-40B4-BE49-F238E27FC236}">
                <a16:creationId xmlns:a16="http://schemas.microsoft.com/office/drawing/2014/main" id="{D426D9A2-3485-C6BF-03BA-027FE9428684}"/>
              </a:ext>
            </a:extLst>
          </p:cNvPr>
          <p:cNvSpPr txBox="1"/>
          <p:nvPr/>
        </p:nvSpPr>
        <p:spPr>
          <a:xfrm>
            <a:off x="4679731" y="5390176"/>
            <a:ext cx="6096000" cy="246221"/>
          </a:xfrm>
          <a:prstGeom prst="rect">
            <a:avLst/>
          </a:prstGeom>
          <a:noFill/>
        </p:spPr>
        <p:txBody>
          <a:bodyPr wrap="square">
            <a:spAutoFit/>
          </a:bodyPr>
          <a:lstStyle/>
          <a:p>
            <a:pPr marL="0" indent="0">
              <a:buNone/>
            </a:pPr>
            <a:r>
              <a:rPr lang="zh-CN" altLang="en-US" sz="1000" dirty="0">
                <a:solidFill>
                  <a:srgbClr val="444444"/>
                </a:solidFill>
                <a:latin typeface="Arial" panose="020B0604020202020204" pitchFamily="34" charset="0"/>
              </a:rPr>
              <a:t>青山瑠妙</a:t>
            </a:r>
            <a:r>
              <a:rPr lang="zh-CN" altLang="en-US" sz="1000" b="0" i="0" u="none" strike="noStrike" dirty="0">
                <a:solidFill>
                  <a:srgbClr val="444444"/>
                </a:solidFill>
                <a:effectLst/>
                <a:latin typeface="Arial" panose="020B0604020202020204" pitchFamily="34" charset="0"/>
              </a:rPr>
              <a:t>（</a:t>
            </a:r>
            <a:r>
              <a:rPr lang="en-US" altLang="zh-CN" sz="1000" b="0" i="0" u="none" strike="noStrike" dirty="0">
                <a:solidFill>
                  <a:srgbClr val="444444"/>
                </a:solidFill>
                <a:effectLst/>
                <a:latin typeface="Arial" panose="020B0604020202020204" pitchFamily="34" charset="0"/>
              </a:rPr>
              <a:t>2007</a:t>
            </a:r>
            <a:r>
              <a:rPr lang="zh-CN" altLang="en-US" sz="1000" b="0" i="0" u="none" strike="noStrike" dirty="0">
                <a:solidFill>
                  <a:srgbClr val="444444"/>
                </a:solidFill>
                <a:effectLst/>
                <a:latin typeface="Arial" panose="020B0604020202020204" pitchFamily="34" charset="0"/>
              </a:rPr>
              <a:t>）</a:t>
            </a:r>
            <a:r>
              <a:rPr lang="en-US" altLang="zh-CN" sz="1000" b="0" i="0" u="none" strike="noStrike" dirty="0">
                <a:solidFill>
                  <a:srgbClr val="444444"/>
                </a:solidFill>
                <a:effectLst/>
                <a:latin typeface="Arial" panose="020B0604020202020204" pitchFamily="34" charset="0"/>
              </a:rPr>
              <a:t>『</a:t>
            </a:r>
            <a:r>
              <a:rPr lang="zh-CN" altLang="en-US" sz="1000" dirty="0">
                <a:solidFill>
                  <a:srgbClr val="444444"/>
                </a:solidFill>
                <a:latin typeface="Arial" panose="020B0604020202020204" pitchFamily="34" charset="0"/>
              </a:rPr>
              <a:t>現代中国の外交</a:t>
            </a:r>
            <a:r>
              <a:rPr lang="en-US" altLang="zh-CN" sz="1000" b="0" i="0" u="none" strike="noStrike" dirty="0">
                <a:solidFill>
                  <a:srgbClr val="444444"/>
                </a:solidFill>
                <a:effectLst/>
                <a:latin typeface="Arial" panose="020B0604020202020204" pitchFamily="34" charset="0"/>
              </a:rPr>
              <a:t>』</a:t>
            </a:r>
            <a:r>
              <a:rPr lang="zh-CN" altLang="en-US" sz="1000" dirty="0">
                <a:solidFill>
                  <a:srgbClr val="444444"/>
                </a:solidFill>
                <a:latin typeface="Arial" panose="020B0604020202020204" pitchFamily="34" charset="0"/>
              </a:rPr>
              <a:t>慶應義塾大学出版会、</a:t>
            </a:r>
            <a:r>
              <a:rPr lang="en-US" altLang="zh-CN" sz="1000" dirty="0">
                <a:solidFill>
                  <a:srgbClr val="444444"/>
                </a:solidFill>
                <a:latin typeface="Arial" panose="020B0604020202020204" pitchFamily="34" charset="0"/>
              </a:rPr>
              <a:t>pp.447-448</a:t>
            </a:r>
            <a:r>
              <a:rPr lang="zh-CN" altLang="en-US" sz="1000" dirty="0">
                <a:solidFill>
                  <a:srgbClr val="444444"/>
                </a:solidFill>
                <a:latin typeface="Arial" panose="020B0604020202020204" pitchFamily="34" charset="0"/>
              </a:rPr>
              <a:t>をもとに</a:t>
            </a:r>
            <a:r>
              <a:rPr lang="zh-CN" altLang="en-US" sz="1000" b="0" i="0" u="none" strike="noStrike" dirty="0">
                <a:solidFill>
                  <a:srgbClr val="444444"/>
                </a:solidFill>
                <a:effectLst/>
                <a:latin typeface="Arial" panose="020B0604020202020204" pitchFamily="34" charset="0"/>
              </a:rPr>
              <a:t>筆者作成</a:t>
            </a:r>
            <a:endParaRPr kumimoji="1" lang="en-US" altLang="zh-CN" sz="1000" dirty="0">
              <a:latin typeface="MS Gothic" panose="020B0609070205080204" pitchFamily="49" charset="-128"/>
              <a:ea typeface="MS Gothic" panose="020B0609070205080204" pitchFamily="49" charset="-128"/>
            </a:endParaRPr>
          </a:p>
        </p:txBody>
      </p:sp>
      <p:sp>
        <p:nvSpPr>
          <p:cNvPr id="17" name="右弧形箭头 16">
            <a:extLst>
              <a:ext uri="{FF2B5EF4-FFF2-40B4-BE49-F238E27FC236}">
                <a16:creationId xmlns:a16="http://schemas.microsoft.com/office/drawing/2014/main" id="{52AFB126-1C25-0FA8-ED62-8DF87B5A86FD}"/>
              </a:ext>
            </a:extLst>
          </p:cNvPr>
          <p:cNvSpPr/>
          <p:nvPr/>
        </p:nvSpPr>
        <p:spPr>
          <a:xfrm>
            <a:off x="441434" y="2333297"/>
            <a:ext cx="649014" cy="140838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Tree>
    <p:extLst>
      <p:ext uri="{BB962C8B-B14F-4D97-AF65-F5344CB8AC3E}">
        <p14:creationId xmlns:p14="http://schemas.microsoft.com/office/powerpoint/2010/main" val="270324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8E1F8A-9AD7-EC6A-EC03-1B416287F1EA}"/>
              </a:ext>
            </a:extLst>
          </p:cNvPr>
          <p:cNvSpPr>
            <a:spLocks noGrp="1"/>
          </p:cNvSpPr>
          <p:nvPr>
            <p:ph type="title"/>
          </p:nvPr>
        </p:nvSpPr>
        <p:spPr>
          <a:xfrm>
            <a:off x="381817" y="186421"/>
            <a:ext cx="9606455" cy="969717"/>
          </a:xfrm>
        </p:spPr>
        <p:txBody>
          <a:bodyPr>
            <a:normAutofit/>
          </a:bodyPr>
          <a:lstStyle/>
          <a:p>
            <a:r>
              <a:rPr kumimoji="1" lang="en-US" altLang="zh-CN" sz="3200" dirty="0">
                <a:latin typeface="MS Gothic" panose="020B0609070205080204" pitchFamily="49" charset="-128"/>
                <a:ea typeface="MS Gothic" panose="020B0609070205080204" pitchFamily="49" charset="-128"/>
              </a:rPr>
              <a:t>1.</a:t>
            </a:r>
            <a:r>
              <a:rPr kumimoji="1" lang="zh-CN" altLang="en-US" sz="3200" dirty="0">
                <a:latin typeface="MS Gothic" panose="020B0609070205080204" pitchFamily="49" charset="-128"/>
                <a:ea typeface="MS Gothic" panose="020B0609070205080204" pitchFamily="49" charset="-128"/>
              </a:rPr>
              <a:t>問題背景②</a:t>
            </a:r>
          </a:p>
        </p:txBody>
      </p:sp>
      <p:pic>
        <p:nvPicPr>
          <p:cNvPr id="11" name="内容占位符 10" descr="图形用户界面, 文本, 应用程序&#10;&#10;描述已自动生成">
            <a:extLst>
              <a:ext uri="{FF2B5EF4-FFF2-40B4-BE49-F238E27FC236}">
                <a16:creationId xmlns:a16="http://schemas.microsoft.com/office/drawing/2014/main" id="{20746FA2-D6BC-8B71-C4E5-65DB53586D8A}"/>
              </a:ext>
            </a:extLst>
          </p:cNvPr>
          <p:cNvPicPr>
            <a:picLocks noGrp="1" noChangeAspect="1"/>
          </p:cNvPicPr>
          <p:nvPr>
            <p:ph idx="1"/>
          </p:nvPr>
        </p:nvPicPr>
        <p:blipFill>
          <a:blip r:embed="rId2"/>
          <a:stretch>
            <a:fillRect/>
          </a:stretch>
        </p:blipFill>
        <p:spPr>
          <a:xfrm>
            <a:off x="268339" y="1284413"/>
            <a:ext cx="7756267" cy="3200400"/>
          </a:xfrm>
        </p:spPr>
      </p:pic>
      <p:sp>
        <p:nvSpPr>
          <p:cNvPr id="13" name="文本框 12">
            <a:extLst>
              <a:ext uri="{FF2B5EF4-FFF2-40B4-BE49-F238E27FC236}">
                <a16:creationId xmlns:a16="http://schemas.microsoft.com/office/drawing/2014/main" id="{C8E5E4C1-9B78-4C71-68D2-6B2A2DEFED13}"/>
              </a:ext>
            </a:extLst>
          </p:cNvPr>
          <p:cNvSpPr txBox="1"/>
          <p:nvPr/>
        </p:nvSpPr>
        <p:spPr>
          <a:xfrm>
            <a:off x="381817" y="4742590"/>
            <a:ext cx="11694570" cy="1200329"/>
          </a:xfrm>
          <a:prstGeom prst="rect">
            <a:avLst/>
          </a:prstGeom>
          <a:noFill/>
        </p:spPr>
        <p:txBody>
          <a:bodyPr wrap="square">
            <a:spAutoFit/>
          </a:bodyPr>
          <a:lstStyle/>
          <a:p>
            <a:r>
              <a:rPr kumimoji="1" lang="zh-CN" altLang="en-US" sz="2400" dirty="0">
                <a:latin typeface="MS Gothic" panose="020B0609070205080204" pitchFamily="49" charset="-128"/>
                <a:ea typeface="MS Gothic" panose="020B0609070205080204" pitchFamily="49" charset="-128"/>
              </a:rPr>
              <a:t>習近平体制下では、外交部報道官の発言態度がより</a:t>
            </a:r>
            <a:r>
              <a:rPr kumimoji="1" lang="zh-CN" altLang="en-US" sz="2400" dirty="0">
                <a:solidFill>
                  <a:srgbClr val="0070C0"/>
                </a:solidFill>
                <a:latin typeface="MS Gothic" panose="020B0609070205080204" pitchFamily="49" charset="-128"/>
                <a:ea typeface="MS Gothic" panose="020B0609070205080204" pitchFamily="49" charset="-128"/>
              </a:rPr>
              <a:t>強硬</a:t>
            </a:r>
            <a:r>
              <a:rPr kumimoji="1" lang="zh-CN" altLang="en-US" sz="2400" dirty="0">
                <a:latin typeface="MS Gothic" panose="020B0609070205080204" pitchFamily="49" charset="-128"/>
                <a:ea typeface="MS Gothic" panose="020B0609070205080204" pitchFamily="49" charset="-128"/>
              </a:rPr>
              <a:t>になり、</a:t>
            </a:r>
            <a:endParaRPr kumimoji="1" lang="en-US" altLang="zh-CN" sz="2400" dirty="0">
              <a:latin typeface="MS Gothic" panose="020B0609070205080204" pitchFamily="49" charset="-128"/>
              <a:ea typeface="MS Gothic" panose="020B0609070205080204" pitchFamily="49" charset="-128"/>
            </a:endParaRPr>
          </a:p>
          <a:p>
            <a:r>
              <a:rPr kumimoji="1" lang="zh-CN" altLang="en-US" sz="2400" dirty="0">
                <a:latin typeface="MS Gothic" panose="020B0609070205080204" pitchFamily="49" charset="-128"/>
                <a:ea typeface="MS Gothic" panose="020B0609070205080204" pitchFamily="49" charset="-128"/>
              </a:rPr>
              <a:t>さらに、</a:t>
            </a:r>
            <a:r>
              <a:rPr kumimoji="1" lang="en-US" altLang="zh-CN" sz="2400" dirty="0">
                <a:solidFill>
                  <a:srgbClr val="0070C0"/>
                </a:solidFill>
                <a:latin typeface="MS Gothic" panose="020B0609070205080204" pitchFamily="49" charset="-128"/>
                <a:ea typeface="MS Gothic" panose="020B0609070205080204" pitchFamily="49" charset="-128"/>
              </a:rPr>
              <a:t>Twitter</a:t>
            </a:r>
            <a:r>
              <a:rPr kumimoji="1" lang="zh-CN" altLang="en-US" sz="2400" dirty="0">
                <a:latin typeface="MS Gothic" panose="020B0609070205080204" pitchFamily="49" charset="-128"/>
                <a:ea typeface="MS Gothic" panose="020B0609070205080204" pitchFamily="49" charset="-128"/>
              </a:rPr>
              <a:t>などの国際的影響力を持つソーシャルメディアを用いて情報を発信し始めた。</a:t>
            </a:r>
            <a:endParaRPr kumimoji="1" lang="en-US" altLang="zh-CN" sz="2400" dirty="0">
              <a:latin typeface="MS Gothic" panose="020B0609070205080204" pitchFamily="49" charset="-128"/>
              <a:ea typeface="MS Gothic" panose="020B0609070205080204" pitchFamily="49" charset="-128"/>
            </a:endParaRPr>
          </a:p>
        </p:txBody>
      </p:sp>
    </p:spTree>
    <p:extLst>
      <p:ext uri="{BB962C8B-B14F-4D97-AF65-F5344CB8AC3E}">
        <p14:creationId xmlns:p14="http://schemas.microsoft.com/office/powerpoint/2010/main" val="1266037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3372C3-02C9-4F09-73FD-7492C8179BF7}"/>
              </a:ext>
            </a:extLst>
          </p:cNvPr>
          <p:cNvSpPr>
            <a:spLocks noGrp="1"/>
          </p:cNvSpPr>
          <p:nvPr>
            <p:ph type="title"/>
          </p:nvPr>
        </p:nvSpPr>
        <p:spPr/>
        <p:txBody>
          <a:bodyPr>
            <a:normAutofit/>
          </a:bodyPr>
          <a:lstStyle/>
          <a:p>
            <a:r>
              <a:rPr kumimoji="1" lang="en-US" altLang="zh-CN" sz="3200" dirty="0">
                <a:latin typeface="MS Gothic" panose="020B0609070205080204" pitchFamily="49" charset="-128"/>
                <a:ea typeface="MS Gothic" panose="020B0609070205080204" pitchFamily="49" charset="-128"/>
              </a:rPr>
              <a:t>2.</a:t>
            </a:r>
            <a:r>
              <a:rPr kumimoji="1" lang="zh-CN" altLang="en-US" sz="3200" dirty="0">
                <a:latin typeface="MS Gothic" panose="020B0609070205080204" pitchFamily="49" charset="-128"/>
                <a:ea typeface="MS Gothic" panose="020B0609070205080204" pitchFamily="49" charset="-128"/>
              </a:rPr>
              <a:t>問題意識</a:t>
            </a:r>
          </a:p>
        </p:txBody>
      </p:sp>
      <p:sp>
        <p:nvSpPr>
          <p:cNvPr id="3" name="内容占位符 2">
            <a:extLst>
              <a:ext uri="{FF2B5EF4-FFF2-40B4-BE49-F238E27FC236}">
                <a16:creationId xmlns:a16="http://schemas.microsoft.com/office/drawing/2014/main" id="{BEBCD562-7F4E-D454-DB6E-DB3C432782AA}"/>
              </a:ext>
            </a:extLst>
          </p:cNvPr>
          <p:cNvSpPr>
            <a:spLocks noGrp="1"/>
          </p:cNvSpPr>
          <p:nvPr>
            <p:ph idx="1"/>
          </p:nvPr>
        </p:nvSpPr>
        <p:spPr>
          <a:xfrm>
            <a:off x="838200" y="1690688"/>
            <a:ext cx="10515600" cy="4351338"/>
          </a:xfrm>
        </p:spPr>
        <p:txBody>
          <a:bodyPr/>
          <a:lstStyle/>
          <a:p>
            <a:r>
              <a:rPr kumimoji="1" lang="zh-CN" altLang="en-US" dirty="0">
                <a:latin typeface="MS Gothic" panose="020B0609070205080204" pitchFamily="49" charset="-128"/>
                <a:ea typeface="MS Gothic" panose="020B0609070205080204" pitchFamily="49" charset="-128"/>
              </a:rPr>
              <a:t>なぜ報道官システムと国営メディアは協業しているのか。</a:t>
            </a:r>
            <a:endParaRPr kumimoji="1" lang="en-US" altLang="zh-CN" dirty="0">
              <a:latin typeface="MS Gothic" panose="020B0609070205080204" pitchFamily="49" charset="-128"/>
              <a:ea typeface="MS Gothic" panose="020B0609070205080204" pitchFamily="49" charset="-128"/>
            </a:endParaRPr>
          </a:p>
          <a:p>
            <a:r>
              <a:rPr kumimoji="1" lang="zh-CN" altLang="en-US" dirty="0">
                <a:latin typeface="MS Gothic" panose="020B0609070205080204" pitchFamily="49" charset="-128"/>
                <a:ea typeface="MS Gothic" panose="020B0609070205080204" pitchFamily="49" charset="-128"/>
              </a:rPr>
              <a:t>習近平政権下で、報道官システムおよび報道官システムとメディアの関係がどのように変化しているのか？</a:t>
            </a:r>
          </a:p>
        </p:txBody>
      </p:sp>
    </p:spTree>
    <p:extLst>
      <p:ext uri="{BB962C8B-B14F-4D97-AF65-F5344CB8AC3E}">
        <p14:creationId xmlns:p14="http://schemas.microsoft.com/office/powerpoint/2010/main" val="2135647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66E1FF-DAAF-185F-5FC5-93A233E56F4E}"/>
              </a:ext>
            </a:extLst>
          </p:cNvPr>
          <p:cNvSpPr>
            <a:spLocks noGrp="1"/>
          </p:cNvSpPr>
          <p:nvPr>
            <p:ph type="title"/>
          </p:nvPr>
        </p:nvSpPr>
        <p:spPr/>
        <p:txBody>
          <a:bodyPr>
            <a:normAutofit/>
          </a:bodyPr>
          <a:lstStyle/>
          <a:p>
            <a:r>
              <a:rPr kumimoji="1" lang="en-US" altLang="zh-CN" sz="3200" dirty="0">
                <a:latin typeface="MS Gothic" panose="020B0609070205080204" pitchFamily="49" charset="-128"/>
                <a:ea typeface="MS Gothic" panose="020B0609070205080204" pitchFamily="49" charset="-128"/>
              </a:rPr>
              <a:t>3.</a:t>
            </a:r>
            <a:r>
              <a:rPr kumimoji="1" lang="zh-CN" altLang="en-US" sz="3200" dirty="0">
                <a:latin typeface="MS Gothic" panose="020B0609070205080204" pitchFamily="49" charset="-128"/>
                <a:ea typeface="MS Gothic" panose="020B0609070205080204" pitchFamily="49" charset="-128"/>
              </a:rPr>
              <a:t>先行研究</a:t>
            </a:r>
            <a:r>
              <a:rPr kumimoji="1" lang="ja-JP" altLang="en-US" sz="3200">
                <a:latin typeface="MS Gothic" panose="020B0609070205080204" pitchFamily="49" charset="-128"/>
                <a:ea typeface="MS Gothic" panose="020B0609070205080204" pitchFamily="49" charset="-128"/>
              </a:rPr>
              <a:t>ー</a:t>
            </a:r>
            <a:r>
              <a:rPr kumimoji="1" lang="zh-CN" altLang="en-US" sz="3200" dirty="0">
                <a:latin typeface="MS Gothic" panose="020B0609070205080204" pitchFamily="49" charset="-128"/>
                <a:ea typeface="MS Gothic" panose="020B0609070205080204" pitchFamily="49" charset="-128"/>
              </a:rPr>
              <a:t>不足点①</a:t>
            </a:r>
          </a:p>
        </p:txBody>
      </p:sp>
      <p:sp>
        <p:nvSpPr>
          <p:cNvPr id="3" name="内容占位符 2">
            <a:extLst>
              <a:ext uri="{FF2B5EF4-FFF2-40B4-BE49-F238E27FC236}">
                <a16:creationId xmlns:a16="http://schemas.microsoft.com/office/drawing/2014/main" id="{171D0CF2-E15B-A96F-E268-E035E1274AD2}"/>
              </a:ext>
            </a:extLst>
          </p:cNvPr>
          <p:cNvSpPr>
            <a:spLocks noGrp="1"/>
          </p:cNvSpPr>
          <p:nvPr>
            <p:ph idx="1"/>
          </p:nvPr>
        </p:nvSpPr>
        <p:spPr>
          <a:xfrm>
            <a:off x="838200" y="1690688"/>
            <a:ext cx="10515600" cy="4351338"/>
          </a:xfrm>
        </p:spPr>
        <p:txBody>
          <a:bodyPr/>
          <a:lstStyle/>
          <a:p>
            <a:pPr marL="0" indent="0">
              <a:buNone/>
            </a:pPr>
            <a:r>
              <a:rPr kumimoji="1" lang="zh-CN" altLang="en-US" sz="2400" dirty="0">
                <a:latin typeface="MS Gothic" panose="020B0609070205080204" pitchFamily="49" charset="-128"/>
                <a:ea typeface="MS Gothic" panose="020B0609070205080204" pitchFamily="49" charset="-128"/>
              </a:rPr>
              <a:t>記者会見の流れを解明した青山（</a:t>
            </a:r>
            <a:r>
              <a:rPr kumimoji="1" lang="en-US" altLang="zh-CN" sz="2400" dirty="0">
                <a:latin typeface="MS Gothic" panose="020B0609070205080204" pitchFamily="49" charset="-128"/>
                <a:ea typeface="MS Gothic" panose="020B0609070205080204" pitchFamily="49" charset="-128"/>
              </a:rPr>
              <a:t>2007</a:t>
            </a:r>
            <a:r>
              <a:rPr kumimoji="1" lang="zh-CN" altLang="en-US" sz="2400" dirty="0">
                <a:latin typeface="MS Gothic" panose="020B0609070205080204" pitchFamily="49" charset="-128"/>
                <a:ea typeface="MS Gothic" panose="020B0609070205080204" pitchFamily="49" charset="-128"/>
              </a:rPr>
              <a:t>）</a:t>
            </a:r>
            <a:endParaRPr kumimoji="1" lang="en-US" altLang="zh-CN" sz="2400" dirty="0">
              <a:latin typeface="MS Gothic" panose="020B0609070205080204" pitchFamily="49" charset="-128"/>
              <a:ea typeface="MS Gothic" panose="020B0609070205080204" pitchFamily="49" charset="-128"/>
            </a:endParaRPr>
          </a:p>
          <a:p>
            <a:pPr marL="0" indent="0">
              <a:buNone/>
            </a:pPr>
            <a:endParaRPr kumimoji="1" lang="en-US" altLang="zh-CN" sz="2400" dirty="0">
              <a:latin typeface="MS Gothic" panose="020B0609070205080204" pitchFamily="49" charset="-128"/>
              <a:ea typeface="MS Gothic" panose="020B0609070205080204" pitchFamily="49" charset="-128"/>
            </a:endParaRPr>
          </a:p>
          <a:p>
            <a:pPr marL="0" indent="0">
              <a:buNone/>
            </a:pPr>
            <a:r>
              <a:rPr kumimoji="1" lang="zh-CN" altLang="en-US" sz="2400" dirty="0">
                <a:latin typeface="MS Gothic" panose="020B0609070205080204" pitchFamily="49" charset="-128"/>
                <a:ea typeface="MS Gothic" panose="020B0609070205080204" pitchFamily="49" charset="-128"/>
              </a:rPr>
              <a:t>報道官による発信は他の発信と連携が取られていると指摘した</a:t>
            </a:r>
            <a:endParaRPr kumimoji="1" lang="en-US" altLang="zh-CN" sz="2400" dirty="0">
              <a:latin typeface="MS Gothic" panose="020B0609070205080204" pitchFamily="49" charset="-128"/>
              <a:ea typeface="MS Gothic" panose="020B0609070205080204" pitchFamily="49" charset="-128"/>
            </a:endParaRPr>
          </a:p>
          <a:p>
            <a:pPr marL="0" indent="0">
              <a:buNone/>
            </a:pPr>
            <a:r>
              <a:rPr kumimoji="1" lang="zh-CN" altLang="en-US" sz="2400" dirty="0">
                <a:latin typeface="MS Gothic" panose="020B0609070205080204" pitchFamily="49" charset="-128"/>
                <a:ea typeface="MS Gothic" panose="020B0609070205080204" pitchFamily="49" charset="-128"/>
              </a:rPr>
              <a:t>山口（</a:t>
            </a:r>
            <a:r>
              <a:rPr kumimoji="1" lang="en-US" altLang="zh-CN" sz="2400" dirty="0">
                <a:latin typeface="MS Gothic" panose="020B0609070205080204" pitchFamily="49" charset="-128"/>
                <a:ea typeface="MS Gothic" panose="020B0609070205080204" pitchFamily="49" charset="-128"/>
              </a:rPr>
              <a:t>2022</a:t>
            </a:r>
            <a:r>
              <a:rPr kumimoji="1" lang="zh-CN" altLang="en-US" sz="2400" dirty="0">
                <a:latin typeface="MS Gothic" panose="020B0609070205080204" pitchFamily="49" charset="-128"/>
                <a:ea typeface="MS Gothic" panose="020B0609070205080204" pitchFamily="49" charset="-128"/>
              </a:rPr>
              <a:t>）、姜ら（</a:t>
            </a:r>
            <a:r>
              <a:rPr kumimoji="1" lang="en-US" altLang="zh-CN" sz="2400" dirty="0">
                <a:latin typeface="MS Gothic" panose="020B0609070205080204" pitchFamily="49" charset="-128"/>
                <a:ea typeface="MS Gothic" panose="020B0609070205080204" pitchFamily="49" charset="-128"/>
              </a:rPr>
              <a:t>2019</a:t>
            </a:r>
            <a:r>
              <a:rPr kumimoji="1" lang="zh-CN" altLang="en-US" sz="2400" dirty="0">
                <a:latin typeface="MS Gothic" panose="020B0609070205080204" pitchFamily="49" charset="-128"/>
                <a:ea typeface="MS Gothic" panose="020B0609070205080204" pitchFamily="49" charset="-128"/>
              </a:rPr>
              <a:t>）</a:t>
            </a:r>
            <a:endParaRPr kumimoji="1" lang="en-US" altLang="zh-CN" sz="2400" dirty="0">
              <a:latin typeface="MS Gothic" panose="020B0609070205080204" pitchFamily="49" charset="-128"/>
              <a:ea typeface="MS Gothic" panose="020B0609070205080204" pitchFamily="49" charset="-128"/>
            </a:endParaRPr>
          </a:p>
          <a:p>
            <a:pPr marL="0" indent="0">
              <a:buNone/>
            </a:pPr>
            <a:endParaRPr kumimoji="1" lang="en-US" altLang="zh-CN" sz="2400" dirty="0">
              <a:latin typeface="MS Gothic" panose="020B0609070205080204" pitchFamily="49" charset="-128"/>
              <a:ea typeface="MS Gothic" panose="020B0609070205080204" pitchFamily="49" charset="-128"/>
            </a:endParaRPr>
          </a:p>
          <a:p>
            <a:pPr marL="0" indent="0">
              <a:buNone/>
            </a:pPr>
            <a:r>
              <a:rPr kumimoji="1" lang="zh-CN" altLang="en-US" sz="2400" dirty="0">
                <a:latin typeface="MS Gothic" panose="020B0609070205080204" pitchFamily="49" charset="-128"/>
                <a:ea typeface="MS Gothic" panose="020B0609070205080204" pitchFamily="49" charset="-128"/>
              </a:rPr>
              <a:t>↓</a:t>
            </a:r>
            <a:endParaRPr kumimoji="1" lang="en-US" altLang="zh-CN" sz="2400" dirty="0">
              <a:latin typeface="MS Gothic" panose="020B0609070205080204" pitchFamily="49" charset="-128"/>
              <a:ea typeface="MS Gothic" panose="020B0609070205080204" pitchFamily="49" charset="-128"/>
            </a:endParaRPr>
          </a:p>
          <a:p>
            <a:pPr marL="0" indent="0">
              <a:buNone/>
            </a:pPr>
            <a:endParaRPr kumimoji="1" lang="en-US" altLang="zh-CN" sz="2400" dirty="0">
              <a:latin typeface="MS Gothic" panose="020B0609070205080204" pitchFamily="49" charset="-128"/>
              <a:ea typeface="MS Gothic" panose="020B0609070205080204" pitchFamily="49" charset="-128"/>
            </a:endParaRPr>
          </a:p>
          <a:p>
            <a:pPr marL="0" indent="0">
              <a:buNone/>
            </a:pPr>
            <a:r>
              <a:rPr kumimoji="1" lang="zh-CN" altLang="en-US" sz="2400" dirty="0">
                <a:latin typeface="MS Gothic" panose="020B0609070205080204" pitchFamily="49" charset="-128"/>
                <a:ea typeface="MS Gothic" panose="020B0609070205080204" pitchFamily="49" charset="-128"/>
              </a:rPr>
              <a:t>報道官システムとメディアとの関係は解明されていない</a:t>
            </a:r>
            <a:endParaRPr kumimoji="1" lang="en-US" altLang="zh-CN" sz="2400" dirty="0">
              <a:latin typeface="MS Gothic" panose="020B0609070205080204" pitchFamily="49" charset="-128"/>
              <a:ea typeface="MS Gothic" panose="020B0609070205080204" pitchFamily="49" charset="-128"/>
            </a:endParaRPr>
          </a:p>
          <a:p>
            <a:endParaRPr kumimoji="1" lang="zh-CN" altLang="en-US" dirty="0"/>
          </a:p>
        </p:txBody>
      </p:sp>
    </p:spTree>
    <p:extLst>
      <p:ext uri="{BB962C8B-B14F-4D97-AF65-F5344CB8AC3E}">
        <p14:creationId xmlns:p14="http://schemas.microsoft.com/office/powerpoint/2010/main" val="1154039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293C20-E03D-04A2-73E0-74A0F0451104}"/>
              </a:ext>
            </a:extLst>
          </p:cNvPr>
          <p:cNvSpPr>
            <a:spLocks noGrp="1"/>
          </p:cNvSpPr>
          <p:nvPr>
            <p:ph type="title"/>
          </p:nvPr>
        </p:nvSpPr>
        <p:spPr/>
        <p:txBody>
          <a:bodyPr>
            <a:normAutofit/>
          </a:bodyPr>
          <a:lstStyle/>
          <a:p>
            <a:r>
              <a:rPr kumimoji="1" lang="en-US" altLang="zh-CN" sz="3200" dirty="0">
                <a:latin typeface="MS Gothic" panose="020B0609070205080204" pitchFamily="49" charset="-128"/>
                <a:ea typeface="MS Gothic" panose="020B0609070205080204" pitchFamily="49" charset="-128"/>
              </a:rPr>
              <a:t>3.</a:t>
            </a:r>
            <a:r>
              <a:rPr kumimoji="1" lang="zh-CN" altLang="en-US" sz="3200" dirty="0">
                <a:latin typeface="MS Gothic" panose="020B0609070205080204" pitchFamily="49" charset="-128"/>
                <a:ea typeface="MS Gothic" panose="020B0609070205080204" pitchFamily="49" charset="-128"/>
              </a:rPr>
              <a:t>先行研究</a:t>
            </a:r>
            <a:r>
              <a:rPr kumimoji="1" lang="ja-JP" altLang="en-US" sz="3200">
                <a:latin typeface="MS Gothic" panose="020B0609070205080204" pitchFamily="49" charset="-128"/>
                <a:ea typeface="MS Gothic" panose="020B0609070205080204" pitchFamily="49" charset="-128"/>
              </a:rPr>
              <a:t>ー</a:t>
            </a:r>
            <a:r>
              <a:rPr kumimoji="1" lang="zh-CN" altLang="en-US" sz="3200" dirty="0">
                <a:latin typeface="MS Gothic" panose="020B0609070205080204" pitchFamily="49" charset="-128"/>
                <a:ea typeface="MS Gothic" panose="020B0609070205080204" pitchFamily="49" charset="-128"/>
              </a:rPr>
              <a:t>不足点②</a:t>
            </a:r>
          </a:p>
        </p:txBody>
      </p:sp>
      <p:sp>
        <p:nvSpPr>
          <p:cNvPr id="3" name="内容占位符 2">
            <a:extLst>
              <a:ext uri="{FF2B5EF4-FFF2-40B4-BE49-F238E27FC236}">
                <a16:creationId xmlns:a16="http://schemas.microsoft.com/office/drawing/2014/main" id="{CBD8BB4B-35C9-2ACD-A304-06DA6A66C9AC}"/>
              </a:ext>
            </a:extLst>
          </p:cNvPr>
          <p:cNvSpPr>
            <a:spLocks noGrp="1"/>
          </p:cNvSpPr>
          <p:nvPr>
            <p:ph idx="1"/>
          </p:nvPr>
        </p:nvSpPr>
        <p:spPr>
          <a:xfrm>
            <a:off x="838200" y="1552356"/>
            <a:ext cx="10515600" cy="4351338"/>
          </a:xfrm>
        </p:spPr>
        <p:txBody>
          <a:bodyPr/>
          <a:lstStyle/>
          <a:p>
            <a:pPr marL="0" indent="0">
              <a:buNone/>
            </a:pPr>
            <a:endParaRPr kumimoji="1" lang="en-US" altLang="zh-CN" dirty="0"/>
          </a:p>
          <a:p>
            <a:pPr marL="0" indent="0">
              <a:buNone/>
            </a:pPr>
            <a:r>
              <a:rPr kumimoji="1" lang="en-US" altLang="zh-CN" sz="2400" dirty="0">
                <a:latin typeface="MS Gothic" panose="020B0609070205080204" pitchFamily="49" charset="-128"/>
                <a:ea typeface="MS Gothic" panose="020B0609070205080204" pitchFamily="49" charset="-128"/>
              </a:rPr>
              <a:t>2008</a:t>
            </a:r>
            <a:r>
              <a:rPr kumimoji="1" lang="zh-CN" altLang="en-US" sz="2400" dirty="0">
                <a:latin typeface="MS Gothic" panose="020B0609070205080204" pitchFamily="49" charset="-128"/>
                <a:ea typeface="MS Gothic" panose="020B0609070205080204" pitchFamily="49" charset="-128"/>
              </a:rPr>
              <a:t>年までの報道官システムの発展と変遷を考察した</a:t>
            </a:r>
            <a:r>
              <a:rPr kumimoji="1" lang="en-US" altLang="zh-CN" sz="2400" dirty="0">
                <a:latin typeface="MS Gothic" panose="020B0609070205080204" pitchFamily="49" charset="-128"/>
                <a:ea typeface="MS Gothic" panose="020B0609070205080204" pitchFamily="49" charset="-128"/>
              </a:rPr>
              <a:t>Chen(2011)</a:t>
            </a:r>
          </a:p>
          <a:p>
            <a:pPr marL="0" indent="0">
              <a:buNone/>
            </a:pPr>
            <a:endParaRPr kumimoji="1" lang="en-US" altLang="zh-CN" sz="2400" dirty="0">
              <a:latin typeface="MS Gothic" panose="020B0609070205080204" pitchFamily="49" charset="-128"/>
              <a:ea typeface="MS Gothic" panose="020B0609070205080204" pitchFamily="49" charset="-128"/>
            </a:endParaRPr>
          </a:p>
          <a:p>
            <a:pPr marL="0" indent="0">
              <a:buNone/>
            </a:pPr>
            <a:r>
              <a:rPr kumimoji="1" lang="zh-CN" altLang="en-US" sz="2400" dirty="0">
                <a:latin typeface="MS Gothic" panose="020B0609070205080204" pitchFamily="49" charset="-128"/>
                <a:ea typeface="MS Gothic" panose="020B0609070205080204" pitchFamily="49" charset="-128"/>
              </a:rPr>
              <a:t>新型肺炎発生後のみを注目し、外交部報道官の実態と特徴を考察した山口（</a:t>
            </a:r>
            <a:r>
              <a:rPr kumimoji="1" lang="en-US" altLang="zh-CN" sz="2400" dirty="0">
                <a:latin typeface="MS Gothic" panose="020B0609070205080204" pitchFamily="49" charset="-128"/>
                <a:ea typeface="MS Gothic" panose="020B0609070205080204" pitchFamily="49" charset="-128"/>
              </a:rPr>
              <a:t>2022</a:t>
            </a:r>
            <a:r>
              <a:rPr kumimoji="1" lang="zh-CN" altLang="en-US" sz="2400" dirty="0">
                <a:latin typeface="MS Gothic" panose="020B0609070205080204" pitchFamily="49" charset="-128"/>
                <a:ea typeface="MS Gothic" panose="020B0609070205080204" pitchFamily="49" charset="-128"/>
              </a:rPr>
              <a:t>）、桒原（</a:t>
            </a:r>
            <a:r>
              <a:rPr kumimoji="1" lang="en-US" altLang="zh-CN" sz="2400" dirty="0">
                <a:latin typeface="MS Gothic" panose="020B0609070205080204" pitchFamily="49" charset="-128"/>
                <a:ea typeface="MS Gothic" panose="020B0609070205080204" pitchFamily="49" charset="-128"/>
              </a:rPr>
              <a:t>2020</a:t>
            </a:r>
            <a:r>
              <a:rPr kumimoji="1" lang="zh-CN" altLang="en-US" sz="2400" dirty="0">
                <a:latin typeface="MS Gothic" panose="020B0609070205080204" pitchFamily="49" charset="-128"/>
                <a:ea typeface="MS Gothic" panose="020B0609070205080204" pitchFamily="49" charset="-128"/>
              </a:rPr>
              <a:t>）</a:t>
            </a:r>
            <a:endParaRPr kumimoji="1" lang="en-US" altLang="zh-CN" sz="2400" dirty="0">
              <a:latin typeface="MS Gothic" panose="020B0609070205080204" pitchFamily="49" charset="-128"/>
              <a:ea typeface="MS Gothic" panose="020B0609070205080204" pitchFamily="49" charset="-128"/>
            </a:endParaRPr>
          </a:p>
          <a:p>
            <a:pPr marL="0" indent="0">
              <a:buNone/>
            </a:pPr>
            <a:r>
              <a:rPr kumimoji="1" lang="zh-CN" altLang="en-US" sz="2400" dirty="0">
                <a:latin typeface="MS Gothic" panose="020B0609070205080204" pitchFamily="49" charset="-128"/>
                <a:ea typeface="MS Gothic" panose="020B0609070205080204" pitchFamily="49" charset="-128"/>
              </a:rPr>
              <a:t>↓</a:t>
            </a:r>
            <a:endParaRPr kumimoji="1" lang="en-US" altLang="zh-CN" sz="2400" dirty="0">
              <a:latin typeface="MS Gothic" panose="020B0609070205080204" pitchFamily="49" charset="-128"/>
              <a:ea typeface="MS Gothic" panose="020B0609070205080204" pitchFamily="49" charset="-128"/>
            </a:endParaRPr>
          </a:p>
          <a:p>
            <a:pPr marL="0" indent="0">
              <a:buNone/>
            </a:pPr>
            <a:endParaRPr kumimoji="1" lang="en-US" altLang="zh-CN" sz="2400" dirty="0">
              <a:latin typeface="MS Gothic" panose="020B0609070205080204" pitchFamily="49" charset="-128"/>
              <a:ea typeface="MS Gothic" panose="020B0609070205080204" pitchFamily="49" charset="-128"/>
            </a:endParaRPr>
          </a:p>
          <a:p>
            <a:pPr marL="0" indent="0">
              <a:buNone/>
            </a:pPr>
            <a:r>
              <a:rPr kumimoji="1" lang="zh-CN" altLang="en-US" sz="2400" dirty="0">
                <a:latin typeface="MS Gothic" panose="020B0609070205080204" pitchFamily="49" charset="-128"/>
                <a:ea typeface="MS Gothic" panose="020B0609070205080204" pitchFamily="49" charset="-128"/>
              </a:rPr>
              <a:t>習近平政権下における報道官システム、</a:t>
            </a:r>
            <a:endParaRPr kumimoji="1" lang="en-US" altLang="zh-CN" sz="2400" dirty="0">
              <a:latin typeface="MS Gothic" panose="020B0609070205080204" pitchFamily="49" charset="-128"/>
              <a:ea typeface="MS Gothic" panose="020B0609070205080204" pitchFamily="49" charset="-128"/>
            </a:endParaRPr>
          </a:p>
          <a:p>
            <a:pPr marL="0" indent="0">
              <a:buNone/>
            </a:pPr>
            <a:r>
              <a:rPr kumimoji="1" lang="zh-CN" altLang="en-US" sz="2400" dirty="0">
                <a:latin typeface="MS Gothic" panose="020B0609070205080204" pitchFamily="49" charset="-128"/>
                <a:ea typeface="MS Gothic" panose="020B0609070205080204" pitchFamily="49" charset="-128"/>
              </a:rPr>
              <a:t>および報道官システムとメディアの関係の変化が明らかではない。</a:t>
            </a:r>
          </a:p>
        </p:txBody>
      </p:sp>
    </p:spTree>
    <p:extLst>
      <p:ext uri="{BB962C8B-B14F-4D97-AF65-F5344CB8AC3E}">
        <p14:creationId xmlns:p14="http://schemas.microsoft.com/office/powerpoint/2010/main" val="2308619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2E72AB-B9E7-B6B2-07F1-08F448A642D1}"/>
              </a:ext>
            </a:extLst>
          </p:cNvPr>
          <p:cNvSpPr>
            <a:spLocks noGrp="1"/>
          </p:cNvSpPr>
          <p:nvPr>
            <p:ph type="title"/>
          </p:nvPr>
        </p:nvSpPr>
        <p:spPr>
          <a:xfrm>
            <a:off x="432486" y="295777"/>
            <a:ext cx="10515600" cy="861848"/>
          </a:xfrm>
        </p:spPr>
        <p:txBody>
          <a:bodyPr>
            <a:normAutofit/>
          </a:bodyPr>
          <a:lstStyle/>
          <a:p>
            <a:r>
              <a:rPr kumimoji="1" lang="en-US" altLang="zh-CN" sz="3200" dirty="0">
                <a:latin typeface="MS Gothic" panose="020B0609070205080204" pitchFamily="49" charset="-128"/>
                <a:ea typeface="MS Gothic" panose="020B0609070205080204" pitchFamily="49" charset="-128"/>
              </a:rPr>
              <a:t>4.</a:t>
            </a:r>
            <a:r>
              <a:rPr kumimoji="1" lang="zh-CN" altLang="en-US" sz="3200" dirty="0">
                <a:latin typeface="MS Gothic" panose="020B0609070205080204" pitchFamily="49" charset="-128"/>
                <a:ea typeface="MS Gothic" panose="020B0609070205080204" pitchFamily="49" charset="-128"/>
              </a:rPr>
              <a:t>研究方法</a:t>
            </a:r>
          </a:p>
        </p:txBody>
      </p:sp>
      <p:sp>
        <p:nvSpPr>
          <p:cNvPr id="3" name="内容占位符 2">
            <a:extLst>
              <a:ext uri="{FF2B5EF4-FFF2-40B4-BE49-F238E27FC236}">
                <a16:creationId xmlns:a16="http://schemas.microsoft.com/office/drawing/2014/main" id="{7B25480D-4BCA-3674-5989-4BDDAF6B8812}"/>
              </a:ext>
            </a:extLst>
          </p:cNvPr>
          <p:cNvSpPr>
            <a:spLocks noGrp="1"/>
          </p:cNvSpPr>
          <p:nvPr>
            <p:ph idx="1"/>
          </p:nvPr>
        </p:nvSpPr>
        <p:spPr>
          <a:xfrm>
            <a:off x="432486" y="1220426"/>
            <a:ext cx="11046372" cy="5370787"/>
          </a:xfrm>
        </p:spPr>
        <p:txBody>
          <a:bodyPr>
            <a:normAutofit/>
          </a:bodyPr>
          <a:lstStyle/>
          <a:p>
            <a:pPr marL="0" indent="0">
              <a:buNone/>
            </a:pPr>
            <a:r>
              <a:rPr kumimoji="1" lang="zh-CN" altLang="en-US" sz="1800" dirty="0">
                <a:latin typeface="MS Gothic" panose="020B0609070205080204" pitchFamily="49" charset="-128"/>
                <a:ea typeface="MS Gothic" panose="020B0609070205080204" pitchFamily="49" charset="-128"/>
              </a:rPr>
              <a:t>①選択された事例（三つ）</a:t>
            </a:r>
            <a:endParaRPr kumimoji="1" lang="en-US" altLang="zh-CN" sz="1800" dirty="0">
              <a:latin typeface="MS Gothic" panose="020B0609070205080204" pitchFamily="49" charset="-128"/>
              <a:ea typeface="MS Gothic" panose="020B0609070205080204" pitchFamily="49" charset="-128"/>
            </a:endParaRPr>
          </a:p>
          <a:p>
            <a:pPr marL="0" indent="0">
              <a:buNone/>
            </a:pPr>
            <a:r>
              <a:rPr kumimoji="1" lang="zh-CN" altLang="en-US" sz="1800" dirty="0">
                <a:latin typeface="MS Gothic" panose="020B0609070205080204" pitchFamily="49" charset="-128"/>
                <a:ea typeface="MS Gothic" panose="020B0609070205080204" pitchFamily="49" charset="-128"/>
              </a:rPr>
              <a:t>・</a:t>
            </a:r>
            <a:r>
              <a:rPr kumimoji="1" lang="en-US" altLang="zh-CN" sz="1800" dirty="0">
                <a:latin typeface="MS Gothic" panose="020B0609070205080204" pitchFamily="49" charset="-128"/>
                <a:ea typeface="MS Gothic" panose="020B0609070205080204" pitchFamily="49" charset="-128"/>
              </a:rPr>
              <a:t>SARS</a:t>
            </a:r>
            <a:r>
              <a:rPr kumimoji="1" lang="zh-CN" altLang="en-US" sz="1800" dirty="0">
                <a:latin typeface="MS Gothic" panose="020B0609070205080204" pitchFamily="49" charset="-128"/>
                <a:ea typeface="MS Gothic" panose="020B0609070205080204" pitchFamily="49" charset="-128"/>
              </a:rPr>
              <a:t>（</a:t>
            </a:r>
            <a:r>
              <a:rPr kumimoji="1" lang="en-US" altLang="zh-CN" sz="1800" dirty="0">
                <a:latin typeface="MS Gothic" panose="020B0609070205080204" pitchFamily="49" charset="-128"/>
                <a:ea typeface="MS Gothic" panose="020B0609070205080204" pitchFamily="49" charset="-128"/>
              </a:rPr>
              <a:t>2003</a:t>
            </a:r>
            <a:r>
              <a:rPr kumimoji="1" lang="zh-CN" altLang="en-US" sz="1800" dirty="0">
                <a:latin typeface="MS Gothic" panose="020B0609070205080204" pitchFamily="49" charset="-128"/>
                <a:ea typeface="MS Gothic" panose="020B0609070205080204" pitchFamily="49" charset="-128"/>
              </a:rPr>
              <a:t>）</a:t>
            </a:r>
            <a:endParaRPr kumimoji="1" lang="en-US" altLang="zh-CN" sz="1800" dirty="0">
              <a:latin typeface="MS Gothic" panose="020B0609070205080204" pitchFamily="49" charset="-128"/>
              <a:ea typeface="MS Gothic" panose="020B0609070205080204" pitchFamily="49" charset="-128"/>
            </a:endParaRPr>
          </a:p>
          <a:p>
            <a:pPr marL="0" indent="0">
              <a:buNone/>
            </a:pPr>
            <a:r>
              <a:rPr kumimoji="1" lang="zh-CN" altLang="en-US" sz="1800" dirty="0">
                <a:latin typeface="MS Gothic" panose="020B0609070205080204" pitchFamily="49" charset="-128"/>
                <a:ea typeface="MS Gothic" panose="020B0609070205080204" pitchFamily="49" charset="-128"/>
              </a:rPr>
              <a:t>・四川大地震（</a:t>
            </a:r>
            <a:r>
              <a:rPr kumimoji="1" lang="en-US" altLang="zh-CN" sz="1800" dirty="0">
                <a:latin typeface="MS Gothic" panose="020B0609070205080204" pitchFamily="49" charset="-128"/>
                <a:ea typeface="MS Gothic" panose="020B0609070205080204" pitchFamily="49" charset="-128"/>
              </a:rPr>
              <a:t>2008</a:t>
            </a:r>
            <a:r>
              <a:rPr kumimoji="1" lang="zh-CN" altLang="en-US" sz="1800" dirty="0">
                <a:latin typeface="MS Gothic" panose="020B0609070205080204" pitchFamily="49" charset="-128"/>
                <a:ea typeface="MS Gothic" panose="020B0609070205080204" pitchFamily="49" charset="-128"/>
              </a:rPr>
              <a:t>）</a:t>
            </a:r>
            <a:endParaRPr kumimoji="1" lang="en-US" altLang="zh-CN" sz="1800" dirty="0">
              <a:latin typeface="MS Gothic" panose="020B0609070205080204" pitchFamily="49" charset="-128"/>
              <a:ea typeface="MS Gothic" panose="020B0609070205080204" pitchFamily="49" charset="-128"/>
            </a:endParaRPr>
          </a:p>
          <a:p>
            <a:pPr marL="0" indent="0">
              <a:buNone/>
            </a:pPr>
            <a:r>
              <a:rPr kumimoji="1" lang="zh-CN" altLang="en-US" sz="1800" dirty="0">
                <a:latin typeface="MS Gothic" panose="020B0609070205080204" pitchFamily="49" charset="-128"/>
                <a:ea typeface="MS Gothic" panose="020B0609070205080204" pitchFamily="49" charset="-128"/>
              </a:rPr>
              <a:t>・新型肺炎（</a:t>
            </a:r>
            <a:r>
              <a:rPr kumimoji="1" lang="en-US" altLang="zh-CN" sz="1800" dirty="0">
                <a:latin typeface="MS Gothic" panose="020B0609070205080204" pitchFamily="49" charset="-128"/>
                <a:ea typeface="MS Gothic" panose="020B0609070205080204" pitchFamily="49" charset="-128"/>
              </a:rPr>
              <a:t>2020-</a:t>
            </a:r>
            <a:r>
              <a:rPr kumimoji="1" lang="zh-CN" altLang="en-US" sz="1800" dirty="0">
                <a:latin typeface="MS Gothic" panose="020B0609070205080204" pitchFamily="49" charset="-128"/>
                <a:ea typeface="MS Gothic" panose="020B0609070205080204" pitchFamily="49" charset="-128"/>
              </a:rPr>
              <a:t>）</a:t>
            </a:r>
            <a:endParaRPr kumimoji="1" lang="en-US" altLang="zh-CN" sz="1800" dirty="0">
              <a:latin typeface="MS Gothic" panose="020B0609070205080204" pitchFamily="49" charset="-128"/>
              <a:ea typeface="MS Gothic" panose="020B0609070205080204" pitchFamily="49" charset="-128"/>
            </a:endParaRPr>
          </a:p>
          <a:p>
            <a:pPr marL="0" indent="0">
              <a:buNone/>
            </a:pPr>
            <a:endParaRPr kumimoji="1" lang="en-US" altLang="zh-CN" sz="1800" dirty="0">
              <a:latin typeface="MS Gothic" panose="020B0609070205080204" pitchFamily="49" charset="-128"/>
              <a:ea typeface="MS Gothic" panose="020B0609070205080204" pitchFamily="49" charset="-128"/>
            </a:endParaRPr>
          </a:p>
          <a:p>
            <a:pPr marL="0" indent="0">
              <a:buNone/>
            </a:pPr>
            <a:r>
              <a:rPr kumimoji="1" lang="zh-CN" altLang="en-US" sz="1800" dirty="0">
                <a:latin typeface="MS Gothic" panose="020B0609070205080204" pitchFamily="49" charset="-128"/>
                <a:ea typeface="MS Gothic" panose="020B0609070205080204" pitchFamily="49" charset="-128"/>
              </a:rPr>
              <a:t>②研究方法</a:t>
            </a:r>
            <a:endParaRPr kumimoji="1" lang="en-US" altLang="zh-CN" sz="1800" dirty="0">
              <a:latin typeface="MS Gothic" panose="020B0609070205080204" pitchFamily="49" charset="-128"/>
              <a:ea typeface="MS Gothic" panose="020B0609070205080204" pitchFamily="49" charset="-128"/>
            </a:endParaRPr>
          </a:p>
          <a:p>
            <a:pPr marL="0" indent="0">
              <a:buNone/>
            </a:pPr>
            <a:endParaRPr kumimoji="1" lang="en-US" altLang="zh-CN" sz="1800" dirty="0">
              <a:latin typeface="MS Gothic" panose="020B0609070205080204" pitchFamily="49" charset="-128"/>
              <a:ea typeface="MS Gothic" panose="020B0609070205080204" pitchFamily="49" charset="-128"/>
            </a:endParaRPr>
          </a:p>
          <a:p>
            <a:pPr marL="0" indent="0">
              <a:buNone/>
            </a:pPr>
            <a:endParaRPr kumimoji="1" lang="en-US" altLang="zh-CN" sz="1800" dirty="0">
              <a:latin typeface="MS Gothic" panose="020B0609070205080204" pitchFamily="49" charset="-128"/>
              <a:ea typeface="MS Gothic" panose="020B0609070205080204" pitchFamily="49" charset="-128"/>
            </a:endParaRPr>
          </a:p>
          <a:p>
            <a:pPr marL="0" indent="0">
              <a:buNone/>
            </a:pPr>
            <a:endParaRPr kumimoji="1" lang="en-US" altLang="zh-CN" sz="1800" dirty="0">
              <a:latin typeface="MS Gothic" panose="020B0609070205080204" pitchFamily="49" charset="-128"/>
              <a:ea typeface="MS Gothic" panose="020B0609070205080204" pitchFamily="49" charset="-128"/>
            </a:endParaRPr>
          </a:p>
          <a:p>
            <a:pPr marL="0" indent="0">
              <a:buNone/>
            </a:pPr>
            <a:endParaRPr kumimoji="1" lang="en-US" altLang="zh-CN" sz="1800" dirty="0">
              <a:latin typeface="MS Gothic" panose="020B0609070205080204" pitchFamily="49" charset="-128"/>
              <a:ea typeface="MS Gothic" panose="020B0609070205080204" pitchFamily="49" charset="-128"/>
            </a:endParaRPr>
          </a:p>
          <a:p>
            <a:pPr marL="0" indent="0">
              <a:buNone/>
            </a:pPr>
            <a:endParaRPr kumimoji="1" lang="en-US" altLang="zh-CN" sz="1800" dirty="0">
              <a:latin typeface="MS Gothic" panose="020B0609070205080204" pitchFamily="49" charset="-128"/>
              <a:ea typeface="MS Gothic" panose="020B0609070205080204" pitchFamily="49" charset="-128"/>
            </a:endParaRPr>
          </a:p>
        </p:txBody>
      </p:sp>
      <p:pic>
        <p:nvPicPr>
          <p:cNvPr id="14" name="图片 13" descr="图片包含 图示&#10;&#10;描述已自动生成">
            <a:extLst>
              <a:ext uri="{FF2B5EF4-FFF2-40B4-BE49-F238E27FC236}">
                <a16:creationId xmlns:a16="http://schemas.microsoft.com/office/drawing/2014/main" id="{CEC2ABA8-73F3-2BCF-7CE1-5E16F704C171}"/>
              </a:ext>
            </a:extLst>
          </p:cNvPr>
          <p:cNvPicPr>
            <a:picLocks noChangeAspect="1"/>
          </p:cNvPicPr>
          <p:nvPr/>
        </p:nvPicPr>
        <p:blipFill>
          <a:blip r:embed="rId2"/>
          <a:stretch>
            <a:fillRect/>
          </a:stretch>
        </p:blipFill>
        <p:spPr>
          <a:xfrm>
            <a:off x="2156425" y="3429000"/>
            <a:ext cx="5163982" cy="1538416"/>
          </a:xfrm>
          <a:prstGeom prst="rect">
            <a:avLst/>
          </a:prstGeom>
        </p:spPr>
      </p:pic>
      <p:sp>
        <p:nvSpPr>
          <p:cNvPr id="15" name="文本框 14">
            <a:extLst>
              <a:ext uri="{FF2B5EF4-FFF2-40B4-BE49-F238E27FC236}">
                <a16:creationId xmlns:a16="http://schemas.microsoft.com/office/drawing/2014/main" id="{B7CC161E-5D3D-7176-8E09-07924F3BB4CA}"/>
              </a:ext>
            </a:extLst>
          </p:cNvPr>
          <p:cNvSpPr txBox="1"/>
          <p:nvPr/>
        </p:nvSpPr>
        <p:spPr>
          <a:xfrm>
            <a:off x="633512" y="3905820"/>
            <a:ext cx="1309816" cy="584775"/>
          </a:xfrm>
          <a:prstGeom prst="rect">
            <a:avLst/>
          </a:prstGeom>
          <a:noFill/>
        </p:spPr>
        <p:txBody>
          <a:bodyPr wrap="square" rtlCol="0">
            <a:spAutoFit/>
          </a:bodyPr>
          <a:lstStyle/>
          <a:p>
            <a:r>
              <a:rPr kumimoji="1" lang="zh-CN" altLang="en-US" sz="1600" dirty="0">
                <a:latin typeface="MS Gothic" panose="020B0609070205080204" pitchFamily="49" charset="-128"/>
                <a:ea typeface="MS Gothic" panose="020B0609070205080204" pitchFamily="49" charset="-128"/>
              </a:rPr>
              <a:t>三つの事例をめぐって</a:t>
            </a:r>
          </a:p>
        </p:txBody>
      </p:sp>
      <p:sp>
        <p:nvSpPr>
          <p:cNvPr id="16" name="文本框 15">
            <a:extLst>
              <a:ext uri="{FF2B5EF4-FFF2-40B4-BE49-F238E27FC236}">
                <a16:creationId xmlns:a16="http://schemas.microsoft.com/office/drawing/2014/main" id="{A36C8CC9-87D5-6A75-5AC0-01854CC23DD9}"/>
              </a:ext>
            </a:extLst>
          </p:cNvPr>
          <p:cNvSpPr txBox="1"/>
          <p:nvPr/>
        </p:nvSpPr>
        <p:spPr>
          <a:xfrm>
            <a:off x="633512" y="5478045"/>
            <a:ext cx="10499926" cy="584775"/>
          </a:xfrm>
          <a:prstGeom prst="rect">
            <a:avLst/>
          </a:prstGeom>
          <a:noFill/>
        </p:spPr>
        <p:txBody>
          <a:bodyPr wrap="square" rtlCol="0">
            <a:spAutoFit/>
          </a:bodyPr>
          <a:lstStyle/>
          <a:p>
            <a:r>
              <a:rPr kumimoji="1" lang="zh-CN" altLang="en-US" sz="1600" dirty="0">
                <a:latin typeface="MS Gothic" panose="020B0609070205080204" pitchFamily="49" charset="-128"/>
                <a:ea typeface="MS Gothic" panose="020B0609070205080204" pitchFamily="49" charset="-128"/>
              </a:rPr>
              <a:t>新型肺炎期間では、プレスリリース、国営メディア（人民日報）による転載内容、</a:t>
            </a:r>
            <a:endParaRPr kumimoji="1" lang="en-US" altLang="zh-CN" sz="1600" dirty="0">
              <a:latin typeface="MS Gothic" panose="020B0609070205080204" pitchFamily="49" charset="-128"/>
              <a:ea typeface="MS Gothic" panose="020B0609070205080204" pitchFamily="49" charset="-128"/>
            </a:endParaRPr>
          </a:p>
          <a:p>
            <a:r>
              <a:rPr kumimoji="1" lang="zh-CN" altLang="en-US" sz="1600" dirty="0">
                <a:solidFill>
                  <a:srgbClr val="0070C0"/>
                </a:solidFill>
                <a:latin typeface="MS Gothic" panose="020B0609070205080204" pitchFamily="49" charset="-128"/>
                <a:ea typeface="MS Gothic" panose="020B0609070205080204" pitchFamily="49" charset="-128"/>
              </a:rPr>
              <a:t>さらに</a:t>
            </a:r>
            <a:r>
              <a:rPr kumimoji="1" lang="en-US" altLang="zh-CN" sz="1600" dirty="0">
                <a:solidFill>
                  <a:srgbClr val="0070C0"/>
                </a:solidFill>
                <a:latin typeface="MS Gothic" panose="020B0609070205080204" pitchFamily="49" charset="-128"/>
                <a:ea typeface="MS Gothic" panose="020B0609070205080204" pitchFamily="49" charset="-128"/>
              </a:rPr>
              <a:t>Twitter</a:t>
            </a:r>
            <a:r>
              <a:rPr kumimoji="1" lang="zh-CN" altLang="en-US" sz="1600" dirty="0">
                <a:solidFill>
                  <a:srgbClr val="0070C0"/>
                </a:solidFill>
                <a:latin typeface="MS Gothic" panose="020B0609070205080204" pitchFamily="49" charset="-128"/>
                <a:ea typeface="MS Gothic" panose="020B0609070205080204" pitchFamily="49" charset="-128"/>
              </a:rPr>
              <a:t>の投稿を加えて</a:t>
            </a:r>
            <a:r>
              <a:rPr kumimoji="1" lang="zh-CN" altLang="en-US" sz="1600" dirty="0">
                <a:latin typeface="MS Gothic" panose="020B0609070205080204" pitchFamily="49" charset="-128"/>
                <a:ea typeface="MS Gothic" panose="020B0609070205080204" pitchFamily="49" charset="-128"/>
              </a:rPr>
              <a:t>比較する</a:t>
            </a:r>
          </a:p>
        </p:txBody>
      </p:sp>
    </p:spTree>
    <p:extLst>
      <p:ext uri="{BB962C8B-B14F-4D97-AF65-F5344CB8AC3E}">
        <p14:creationId xmlns:p14="http://schemas.microsoft.com/office/powerpoint/2010/main" val="3831253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A06D1C-D399-7713-B083-43D025DAE039}"/>
              </a:ext>
            </a:extLst>
          </p:cNvPr>
          <p:cNvSpPr>
            <a:spLocks noGrp="1"/>
          </p:cNvSpPr>
          <p:nvPr>
            <p:ph type="title"/>
          </p:nvPr>
        </p:nvSpPr>
        <p:spPr>
          <a:xfrm>
            <a:off x="838200" y="365125"/>
            <a:ext cx="10515600" cy="601827"/>
          </a:xfrm>
        </p:spPr>
        <p:txBody>
          <a:bodyPr>
            <a:normAutofit/>
          </a:bodyPr>
          <a:lstStyle/>
          <a:p>
            <a:r>
              <a:rPr kumimoji="1" lang="en-US" altLang="zh-CN" sz="3200" dirty="0">
                <a:latin typeface="MS Gothic" panose="020B0609070205080204" pitchFamily="49" charset="-128"/>
                <a:ea typeface="MS Gothic" panose="020B0609070205080204" pitchFamily="49" charset="-128"/>
              </a:rPr>
              <a:t>5.</a:t>
            </a:r>
            <a:r>
              <a:rPr kumimoji="1" lang="zh-CN" altLang="en-US" sz="3200" dirty="0">
                <a:latin typeface="MS Gothic" panose="020B0609070205080204" pitchFamily="49" charset="-128"/>
                <a:ea typeface="MS Gothic" panose="020B0609070205080204" pitchFamily="49" charset="-128"/>
              </a:rPr>
              <a:t>事例分析</a:t>
            </a:r>
          </a:p>
        </p:txBody>
      </p:sp>
      <p:sp>
        <p:nvSpPr>
          <p:cNvPr id="3" name="内容占位符 2">
            <a:extLst>
              <a:ext uri="{FF2B5EF4-FFF2-40B4-BE49-F238E27FC236}">
                <a16:creationId xmlns:a16="http://schemas.microsoft.com/office/drawing/2014/main" id="{647A2DB0-80B7-1ECD-41E8-EBC96267ACBE}"/>
              </a:ext>
            </a:extLst>
          </p:cNvPr>
          <p:cNvSpPr>
            <a:spLocks noGrp="1"/>
          </p:cNvSpPr>
          <p:nvPr>
            <p:ph idx="1"/>
          </p:nvPr>
        </p:nvSpPr>
        <p:spPr>
          <a:xfrm>
            <a:off x="838200" y="1117407"/>
            <a:ext cx="9788611" cy="3911793"/>
          </a:xfrm>
        </p:spPr>
        <p:txBody>
          <a:bodyPr>
            <a:normAutofit/>
          </a:bodyPr>
          <a:lstStyle/>
          <a:p>
            <a:r>
              <a:rPr kumimoji="1" lang="zh-CN" altLang="en-US" dirty="0">
                <a:latin typeface="MS Gothic" panose="020B0609070205080204" pitchFamily="49" charset="-128"/>
                <a:ea typeface="MS Gothic" panose="020B0609070205080204" pitchFamily="49" charset="-128"/>
              </a:rPr>
              <a:t>外交部報道官プレスリリースの構成（主に</a:t>
            </a:r>
            <a:r>
              <a:rPr kumimoji="1" lang="en-US" altLang="zh-CN" dirty="0">
                <a:latin typeface="MS Gothic" panose="020B0609070205080204" pitchFamily="49" charset="-128"/>
                <a:ea typeface="MS Gothic" panose="020B0609070205080204" pitchFamily="49" charset="-128"/>
              </a:rPr>
              <a:t>3</a:t>
            </a:r>
            <a:r>
              <a:rPr kumimoji="1" lang="zh-CN" altLang="en-US" dirty="0">
                <a:latin typeface="MS Gothic" panose="020B0609070205080204" pitchFamily="49" charset="-128"/>
                <a:ea typeface="MS Gothic" panose="020B0609070205080204" pitchFamily="49" charset="-128"/>
              </a:rPr>
              <a:t>つ）</a:t>
            </a:r>
            <a:endParaRPr kumimoji="1" lang="en-US" altLang="zh-CN" dirty="0">
              <a:latin typeface="MS Gothic" panose="020B0609070205080204" pitchFamily="49" charset="-128"/>
              <a:ea typeface="MS Gothic" panose="020B0609070205080204" pitchFamily="49" charset="-128"/>
            </a:endParaRPr>
          </a:p>
          <a:p>
            <a:endParaRPr kumimoji="1" lang="en-US" altLang="zh-CN" dirty="0">
              <a:latin typeface="MS Gothic" panose="020B0609070205080204" pitchFamily="49" charset="-128"/>
              <a:ea typeface="MS Gothic" panose="020B0609070205080204" pitchFamily="49" charset="-128"/>
            </a:endParaRPr>
          </a:p>
          <a:p>
            <a:pPr marL="0" indent="0">
              <a:buNone/>
            </a:pPr>
            <a:r>
              <a:rPr kumimoji="1" lang="zh-CN" altLang="en-US" dirty="0">
                <a:latin typeface="MS Gothic" panose="020B0609070205080204" pitchFamily="49" charset="-128"/>
                <a:ea typeface="MS Gothic" panose="020B0609070205080204" pitchFamily="49" charset="-128"/>
              </a:rPr>
              <a:t>①定例記者会見（事前発表）</a:t>
            </a:r>
            <a:endParaRPr kumimoji="1" lang="en-US" altLang="zh-CN" dirty="0">
              <a:latin typeface="MS Gothic" panose="020B0609070205080204" pitchFamily="49" charset="-128"/>
              <a:ea typeface="MS Gothic" panose="020B0609070205080204" pitchFamily="49" charset="-128"/>
            </a:endParaRPr>
          </a:p>
          <a:p>
            <a:endParaRPr kumimoji="1" lang="en-US" altLang="zh-CN" dirty="0">
              <a:latin typeface="MS Gothic" panose="020B0609070205080204" pitchFamily="49" charset="-128"/>
              <a:ea typeface="MS Gothic" panose="020B0609070205080204" pitchFamily="49" charset="-128"/>
            </a:endParaRPr>
          </a:p>
          <a:p>
            <a:pPr marL="0" indent="0">
              <a:buNone/>
            </a:pPr>
            <a:r>
              <a:rPr kumimoji="1" lang="zh-CN" altLang="en-US" dirty="0">
                <a:latin typeface="MS Gothic" panose="020B0609070205080204" pitchFamily="49" charset="-128"/>
                <a:ea typeface="MS Gothic" panose="020B0609070205080204" pitchFamily="49" charset="-128"/>
              </a:rPr>
              <a:t>②定例記者会見（質疑応答）</a:t>
            </a:r>
            <a:endParaRPr kumimoji="1" lang="en-US" altLang="zh-CN" dirty="0">
              <a:latin typeface="MS Gothic" panose="020B0609070205080204" pitchFamily="49" charset="-128"/>
              <a:ea typeface="MS Gothic" panose="020B0609070205080204" pitchFamily="49" charset="-128"/>
            </a:endParaRPr>
          </a:p>
          <a:p>
            <a:endParaRPr kumimoji="1" lang="en-US" altLang="zh-CN" dirty="0">
              <a:latin typeface="MS Gothic" panose="020B0609070205080204" pitchFamily="49" charset="-128"/>
              <a:ea typeface="MS Gothic" panose="020B0609070205080204" pitchFamily="49" charset="-128"/>
            </a:endParaRPr>
          </a:p>
          <a:p>
            <a:pPr marL="0" indent="0">
              <a:buNone/>
            </a:pPr>
            <a:r>
              <a:rPr kumimoji="1" lang="zh-CN" altLang="en-US" dirty="0">
                <a:latin typeface="MS Gothic" panose="020B0609070205080204" pitchFamily="49" charset="-128"/>
                <a:ea typeface="MS Gothic" panose="020B0609070205080204" pitchFamily="49" charset="-128"/>
              </a:rPr>
              <a:t>③報道官談話</a:t>
            </a:r>
            <a:endParaRPr kumimoji="1" lang="en-US" altLang="zh-CN" dirty="0">
              <a:latin typeface="MS Gothic" panose="020B0609070205080204" pitchFamily="49" charset="-128"/>
              <a:ea typeface="MS Gothic" panose="020B0609070205080204" pitchFamily="49" charset="-128"/>
            </a:endParaRPr>
          </a:p>
          <a:p>
            <a:pPr marL="0" indent="0">
              <a:buNone/>
            </a:pPr>
            <a:endParaRPr kumimoji="1" lang="en-US" altLang="zh-CN" dirty="0">
              <a:latin typeface="MS Gothic" panose="020B0609070205080204" pitchFamily="49" charset="-128"/>
              <a:ea typeface="MS Gothic" panose="020B0609070205080204" pitchFamily="49" charset="-128"/>
            </a:endParaRPr>
          </a:p>
          <a:p>
            <a:pPr marL="0" indent="0">
              <a:buNone/>
            </a:pPr>
            <a:endParaRPr kumimoji="1" lang="en-US" altLang="zh-CN" dirty="0">
              <a:latin typeface="MS Gothic" panose="020B0609070205080204" pitchFamily="49" charset="-128"/>
              <a:ea typeface="MS Gothic" panose="020B0609070205080204" pitchFamily="49" charset="-128"/>
            </a:endParaRPr>
          </a:p>
          <a:p>
            <a:pPr marL="0" indent="0">
              <a:buNone/>
            </a:pPr>
            <a:endParaRPr kumimoji="1" lang="zh-CN" altLang="en-US" dirty="0">
              <a:latin typeface="MS Gothic" panose="020B0609070205080204" pitchFamily="49" charset="-128"/>
              <a:ea typeface="MS Gothic" panose="020B0609070205080204" pitchFamily="49" charset="-128"/>
            </a:endParaRPr>
          </a:p>
        </p:txBody>
      </p:sp>
      <p:sp>
        <p:nvSpPr>
          <p:cNvPr id="4" name="文本框 3">
            <a:extLst>
              <a:ext uri="{FF2B5EF4-FFF2-40B4-BE49-F238E27FC236}">
                <a16:creationId xmlns:a16="http://schemas.microsoft.com/office/drawing/2014/main" id="{B2D4645C-D6EF-0BCC-9984-51A2F9A21767}"/>
              </a:ext>
            </a:extLst>
          </p:cNvPr>
          <p:cNvSpPr txBox="1"/>
          <p:nvPr/>
        </p:nvSpPr>
        <p:spPr>
          <a:xfrm>
            <a:off x="912340" y="5186595"/>
            <a:ext cx="9640330" cy="1107996"/>
          </a:xfrm>
          <a:prstGeom prst="rect">
            <a:avLst/>
          </a:prstGeom>
          <a:noFill/>
        </p:spPr>
        <p:txBody>
          <a:bodyPr wrap="square" rtlCol="0">
            <a:spAutoFit/>
          </a:bodyPr>
          <a:lstStyle/>
          <a:p>
            <a:r>
              <a:rPr kumimoji="1" lang="zh-CN" altLang="en-US" sz="2400" dirty="0">
                <a:solidFill>
                  <a:srgbClr val="0070C0"/>
                </a:solidFill>
                <a:latin typeface="MS Gothic" panose="020B0609070205080204" pitchFamily="49" charset="-128"/>
                <a:ea typeface="MS Gothic" panose="020B0609070205080204" pitchFamily="49" charset="-128"/>
              </a:rPr>
              <a:t>①と③</a:t>
            </a:r>
            <a:r>
              <a:rPr kumimoji="1" lang="zh-CN" altLang="en-US" sz="2400" dirty="0">
                <a:latin typeface="MS Gothic" panose="020B0609070205080204" pitchFamily="49" charset="-128"/>
                <a:ea typeface="MS Gothic" panose="020B0609070205080204" pitchFamily="49" charset="-128"/>
              </a:rPr>
              <a:t>は外交部報道官の主体的な発信であるため、②と比較して、</a:t>
            </a:r>
            <a:endParaRPr kumimoji="1" lang="en-US" altLang="zh-CN" sz="2400" dirty="0">
              <a:latin typeface="MS Gothic" panose="020B0609070205080204" pitchFamily="49" charset="-128"/>
              <a:ea typeface="MS Gothic" panose="020B0609070205080204" pitchFamily="49" charset="-128"/>
            </a:endParaRPr>
          </a:p>
          <a:p>
            <a:r>
              <a:rPr kumimoji="1" lang="zh-CN" altLang="en-US" sz="2400" dirty="0">
                <a:solidFill>
                  <a:srgbClr val="0070C0"/>
                </a:solidFill>
                <a:latin typeface="MS Gothic" panose="020B0609070205080204" pitchFamily="49" charset="-128"/>
                <a:ea typeface="MS Gothic" panose="020B0609070205080204" pitchFamily="49" charset="-128"/>
              </a:rPr>
              <a:t>中国政府が伝えたい内容をより代表している</a:t>
            </a:r>
            <a:r>
              <a:rPr kumimoji="1" lang="zh-CN" altLang="en-US" sz="2400" dirty="0">
                <a:latin typeface="MS Gothic" panose="020B0609070205080204" pitchFamily="49" charset="-128"/>
                <a:ea typeface="MS Gothic" panose="020B0609070205080204" pitchFamily="49" charset="-128"/>
              </a:rPr>
              <a:t>と言える。</a:t>
            </a:r>
            <a:endParaRPr kumimoji="1" lang="en-US" altLang="zh-CN" sz="2400" dirty="0">
              <a:latin typeface="MS Gothic" panose="020B0609070205080204" pitchFamily="49" charset="-128"/>
              <a:ea typeface="MS Gothic" panose="020B0609070205080204" pitchFamily="49" charset="-128"/>
            </a:endParaRPr>
          </a:p>
          <a:p>
            <a:endParaRPr kumimoji="1" lang="zh-CN" altLang="en-US" dirty="0"/>
          </a:p>
        </p:txBody>
      </p:sp>
    </p:spTree>
    <p:extLst>
      <p:ext uri="{BB962C8B-B14F-4D97-AF65-F5344CB8AC3E}">
        <p14:creationId xmlns:p14="http://schemas.microsoft.com/office/powerpoint/2010/main" val="367487571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1493</TotalTime>
  <Words>2070</Words>
  <Application>Microsoft Office PowerPoint</Application>
  <PresentationFormat>ワイド画面</PresentationFormat>
  <Paragraphs>201</Paragraphs>
  <Slides>20</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20</vt:i4>
      </vt:variant>
    </vt:vector>
  </HeadingPairs>
  <TitlesOfParts>
    <vt:vector size="26" baseType="lpstr">
      <vt:lpstr>等线</vt:lpstr>
      <vt:lpstr>等线 Light</vt:lpstr>
      <vt:lpstr>MS Gothic</vt:lpstr>
      <vt:lpstr>MS Mincho</vt:lpstr>
      <vt:lpstr>Arial</vt:lpstr>
      <vt:lpstr>Office 主题​​</vt:lpstr>
      <vt:lpstr>中国の対外広報の役割と手法 ー外交部報道官システムとメディアの協業を中心に</vt:lpstr>
      <vt:lpstr>本日の発表内容</vt:lpstr>
      <vt:lpstr>1.問題背景①</vt:lpstr>
      <vt:lpstr>1.問題背景②</vt:lpstr>
      <vt:lpstr>2.問題意識</vt:lpstr>
      <vt:lpstr>3.先行研究ー不足点①</vt:lpstr>
      <vt:lpstr>3.先行研究ー不足点②</vt:lpstr>
      <vt:lpstr>4.研究方法</vt:lpstr>
      <vt:lpstr>5.事例分析</vt:lpstr>
      <vt:lpstr>5.事例分析(SARS)</vt:lpstr>
      <vt:lpstr>5.事例分析(SARS)</vt:lpstr>
      <vt:lpstr>5.事例分析（四川大地震）</vt:lpstr>
      <vt:lpstr>5.事例分析（四川大地震）</vt:lpstr>
      <vt:lpstr>5.事例分析(新型肺炎)</vt:lpstr>
      <vt:lpstr>5.事例分析(新型肺炎)</vt:lpstr>
      <vt:lpstr>5.事例分析(新型肺炎)</vt:lpstr>
      <vt:lpstr>5.事例分析(新型肺炎)</vt:lpstr>
      <vt:lpstr>6.結論</vt:lpstr>
      <vt:lpstr>7.今後の課題</vt:lpstr>
      <vt:lpstr>参考文献</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中国の対外広報の役割と手法 ー外交部報道官システムとメディアの協業を中心に</dc:title>
  <dc:creator>ＡＮ Ｊｉａｙｕ(gr0514sr)</dc:creator>
  <cp:lastModifiedBy>gangzhe li</cp:lastModifiedBy>
  <cp:revision>2</cp:revision>
  <dcterms:created xsi:type="dcterms:W3CDTF">2024-01-06T07:29:49Z</dcterms:created>
  <dcterms:modified xsi:type="dcterms:W3CDTF">2024-01-11T01:11:29Z</dcterms:modified>
</cp:coreProperties>
</file>